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1"/>
  </p:notesMasterIdLst>
  <p:handoutMasterIdLst>
    <p:handoutMasterId r:id="rId32"/>
  </p:handoutMasterIdLst>
  <p:sldIdLst>
    <p:sldId id="294" r:id="rId5"/>
    <p:sldId id="284" r:id="rId6"/>
    <p:sldId id="275" r:id="rId7"/>
    <p:sldId id="260" r:id="rId8"/>
    <p:sldId id="287" r:id="rId9"/>
    <p:sldId id="269" r:id="rId10"/>
    <p:sldId id="285" r:id="rId11"/>
    <p:sldId id="286" r:id="rId12"/>
    <p:sldId id="270" r:id="rId13"/>
    <p:sldId id="272" r:id="rId14"/>
    <p:sldId id="288" r:id="rId15"/>
    <p:sldId id="289" r:id="rId16"/>
    <p:sldId id="290" r:id="rId17"/>
    <p:sldId id="273" r:id="rId18"/>
    <p:sldId id="276" r:id="rId19"/>
    <p:sldId id="277" r:id="rId20"/>
    <p:sldId id="278" r:id="rId21"/>
    <p:sldId id="279" r:id="rId22"/>
    <p:sldId id="280" r:id="rId23"/>
    <p:sldId id="291" r:id="rId24"/>
    <p:sldId id="281" r:id="rId25"/>
    <p:sldId id="282" r:id="rId26"/>
    <p:sldId id="292" r:id="rId27"/>
    <p:sldId id="283" r:id="rId28"/>
    <p:sldId id="295" r:id="rId29"/>
    <p:sldId id="296" r:id="rId3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41" autoAdjust="0"/>
  </p:normalViewPr>
  <p:slideViewPr>
    <p:cSldViewPr snapToGrid="0">
      <p:cViewPr varScale="1">
        <p:scale>
          <a:sx n="115" d="100"/>
          <a:sy n="115" d="100"/>
        </p:scale>
        <p:origin x="312" y="108"/>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97074-D727-4612-B129-F90F49FDCDD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8B592899-A35E-4B81-AA03-0B031A4015A8}">
      <dgm:prSet phldrT="[Текст]" custT="1"/>
      <dgm:spPr/>
      <dgm:t>
        <a:bodyPr/>
        <a:lstStyle/>
        <a:p>
          <a:pPr algn="just"/>
          <a:r>
            <a:rPr lang="ru-RU" sz="1600" b="1" dirty="0" smtClean="0">
              <a:latin typeface="Times New Roman" panose="02020603050405020304" pitchFamily="18" charset="0"/>
              <a:cs typeface="Times New Roman" panose="02020603050405020304" pitchFamily="18" charset="0"/>
            </a:rPr>
            <a:t>Не публикуй в интернете свою личную информацию – ФИО, ФИО родителей, адрес, номер телефона, номер школы</a:t>
          </a:r>
          <a:endParaRPr lang="ru-RU" sz="1600" b="1" dirty="0">
            <a:latin typeface="Times New Roman" panose="02020603050405020304" pitchFamily="18" charset="0"/>
            <a:cs typeface="Times New Roman" panose="02020603050405020304" pitchFamily="18" charset="0"/>
          </a:endParaRPr>
        </a:p>
      </dgm:t>
    </dgm:pt>
    <dgm:pt modelId="{883E394B-C7E5-4807-B491-FB7E457E823B}" type="parTrans" cxnId="{9B2025F1-7383-4AB1-8C34-5AA185BAE6B0}">
      <dgm:prSet/>
      <dgm:spPr/>
      <dgm:t>
        <a:bodyPr/>
        <a:lstStyle/>
        <a:p>
          <a:endParaRPr lang="ru-RU"/>
        </a:p>
      </dgm:t>
    </dgm:pt>
    <dgm:pt modelId="{8D52C964-D6B7-4FEA-A9A4-A0C92318D7DD}" type="sibTrans" cxnId="{9B2025F1-7383-4AB1-8C34-5AA185BAE6B0}">
      <dgm:prSet/>
      <dgm:spPr/>
      <dgm:t>
        <a:bodyPr/>
        <a:lstStyle/>
        <a:p>
          <a:endParaRPr lang="ru-RU"/>
        </a:p>
      </dgm:t>
    </dgm:pt>
    <dgm:pt modelId="{AD12F897-9BEA-47D8-9E35-A6F98E2167BF}">
      <dgm:prSet phldrT="[Текст]" custT="1"/>
      <dgm:spPr/>
      <dgm:t>
        <a:bodyPr/>
        <a:lstStyle/>
        <a:p>
          <a:pPr algn="just"/>
          <a:r>
            <a:rPr lang="ru-RU" sz="2000" b="1" dirty="0" smtClean="0">
              <a:latin typeface="Times New Roman" panose="02020603050405020304" pitchFamily="18" charset="0"/>
              <a:cs typeface="Times New Roman" panose="02020603050405020304" pitchFamily="18" charset="0"/>
            </a:rPr>
            <a:t>Не общайся с незнакомцами в сети</a:t>
          </a:r>
          <a:endParaRPr lang="ru-RU" sz="2000" b="1" dirty="0">
            <a:latin typeface="Times New Roman" panose="02020603050405020304" pitchFamily="18" charset="0"/>
            <a:cs typeface="Times New Roman" panose="02020603050405020304" pitchFamily="18" charset="0"/>
          </a:endParaRPr>
        </a:p>
      </dgm:t>
    </dgm:pt>
    <dgm:pt modelId="{A4623055-4305-49CC-B92F-C6FDDFC75E05}" type="parTrans" cxnId="{364B9E04-C73F-4664-B4D6-17EBF5A495FA}">
      <dgm:prSet/>
      <dgm:spPr/>
      <dgm:t>
        <a:bodyPr/>
        <a:lstStyle/>
        <a:p>
          <a:endParaRPr lang="ru-RU"/>
        </a:p>
      </dgm:t>
    </dgm:pt>
    <dgm:pt modelId="{CB0A799F-D303-4E42-A5BF-9BE62D126185}" type="sibTrans" cxnId="{364B9E04-C73F-4664-B4D6-17EBF5A495FA}">
      <dgm:prSet/>
      <dgm:spPr/>
      <dgm:t>
        <a:bodyPr/>
        <a:lstStyle/>
        <a:p>
          <a:endParaRPr lang="ru-RU"/>
        </a:p>
      </dgm:t>
    </dgm:pt>
    <dgm:pt modelId="{2D1973B2-945F-40E8-86B9-FBAEA18BCC50}">
      <dgm:prSet phldrT="[Текст]" custT="1"/>
      <dgm:spPr/>
      <dgm:t>
        <a:bodyPr/>
        <a:lstStyle/>
        <a:p>
          <a:pPr algn="just"/>
          <a:r>
            <a:rPr lang="ru-RU" sz="1600" b="1" dirty="0" smtClean="0">
              <a:latin typeface="Times New Roman" panose="02020603050405020304" pitchFamily="18" charset="0"/>
              <a:cs typeface="Times New Roman" panose="02020603050405020304" pitchFamily="18" charset="0"/>
            </a:rPr>
            <a:t>Не верь информации, которую тебе сообщает незнакомец. Фото, имя, и прочие сведения зачастую могут быть ложными</a:t>
          </a:r>
          <a:r>
            <a:rPr lang="ru-RU" sz="1400" dirty="0" smtClean="0"/>
            <a:t>.</a:t>
          </a:r>
          <a:endParaRPr lang="ru-RU" sz="1400" dirty="0"/>
        </a:p>
      </dgm:t>
    </dgm:pt>
    <dgm:pt modelId="{8502B832-7CDC-4548-BBF5-23ABCD9A3431}" type="parTrans" cxnId="{D5677519-EABC-4F90-B95D-DD48F4D5C444}">
      <dgm:prSet/>
      <dgm:spPr/>
      <dgm:t>
        <a:bodyPr/>
        <a:lstStyle/>
        <a:p>
          <a:endParaRPr lang="ru-RU"/>
        </a:p>
      </dgm:t>
    </dgm:pt>
    <dgm:pt modelId="{CAB517A9-04CD-4699-A77F-6808D56240BB}" type="sibTrans" cxnId="{D5677519-EABC-4F90-B95D-DD48F4D5C444}">
      <dgm:prSet/>
      <dgm:spPr/>
      <dgm:t>
        <a:bodyPr/>
        <a:lstStyle/>
        <a:p>
          <a:endParaRPr lang="ru-RU"/>
        </a:p>
      </dgm:t>
    </dgm:pt>
    <dgm:pt modelId="{FC105CA7-C361-4CA4-9010-44C2AFD70269}" type="pres">
      <dgm:prSet presAssocID="{F5097074-D727-4612-B129-F90F49FDCDD6}" presName="Name0" presStyleCnt="0">
        <dgm:presLayoutVars>
          <dgm:dir/>
          <dgm:resizeHandles val="exact"/>
        </dgm:presLayoutVars>
      </dgm:prSet>
      <dgm:spPr/>
      <dgm:t>
        <a:bodyPr/>
        <a:lstStyle/>
        <a:p>
          <a:endParaRPr lang="ru-RU"/>
        </a:p>
      </dgm:t>
    </dgm:pt>
    <dgm:pt modelId="{FEB994CD-5546-4127-B799-ECFB90A1F632}" type="pres">
      <dgm:prSet presAssocID="{8B592899-A35E-4B81-AA03-0B031A4015A8}" presName="composite" presStyleCnt="0"/>
      <dgm:spPr/>
    </dgm:pt>
    <dgm:pt modelId="{2A4D1201-AA52-43EE-914E-DE74AE07A019}" type="pres">
      <dgm:prSet presAssocID="{8B592899-A35E-4B81-AA03-0B031A4015A8}" presName="rect1" presStyleLbl="trAlignAcc1" presStyleIdx="0" presStyleCnt="3">
        <dgm:presLayoutVars>
          <dgm:bulletEnabled val="1"/>
        </dgm:presLayoutVars>
      </dgm:prSet>
      <dgm:spPr/>
      <dgm:t>
        <a:bodyPr/>
        <a:lstStyle/>
        <a:p>
          <a:endParaRPr lang="ru-RU"/>
        </a:p>
      </dgm:t>
    </dgm:pt>
    <dgm:pt modelId="{2D836558-C534-4A95-B4E3-1CC0FDA58E2D}" type="pres">
      <dgm:prSet presAssocID="{8B592899-A35E-4B81-AA03-0B031A4015A8}" presName="rect2" presStyleLbl="fgImgPlace1" presStyleIdx="0" presStyleCnt="3"/>
      <dgm:spPr>
        <a:solidFill>
          <a:schemeClr val="bg2"/>
        </a:solidFill>
      </dgm:spPr>
    </dgm:pt>
    <dgm:pt modelId="{A7BD1A31-9B42-48D7-BA41-1C4BA79F769F}" type="pres">
      <dgm:prSet presAssocID="{8D52C964-D6B7-4FEA-A9A4-A0C92318D7DD}" presName="sibTrans" presStyleCnt="0"/>
      <dgm:spPr/>
    </dgm:pt>
    <dgm:pt modelId="{F5ADBDFA-53B0-4127-9F28-35D436BD15A8}" type="pres">
      <dgm:prSet presAssocID="{AD12F897-9BEA-47D8-9E35-A6F98E2167BF}" presName="composite" presStyleCnt="0"/>
      <dgm:spPr/>
    </dgm:pt>
    <dgm:pt modelId="{F6D02747-C042-4D1C-88B1-4E123E49022D}" type="pres">
      <dgm:prSet presAssocID="{AD12F897-9BEA-47D8-9E35-A6F98E2167BF}" presName="rect1" presStyleLbl="trAlignAcc1" presStyleIdx="1" presStyleCnt="3">
        <dgm:presLayoutVars>
          <dgm:bulletEnabled val="1"/>
        </dgm:presLayoutVars>
      </dgm:prSet>
      <dgm:spPr/>
      <dgm:t>
        <a:bodyPr/>
        <a:lstStyle/>
        <a:p>
          <a:endParaRPr lang="ru-RU"/>
        </a:p>
      </dgm:t>
    </dgm:pt>
    <dgm:pt modelId="{838E3B75-5012-4F0C-8DF3-93165FC4A290}" type="pres">
      <dgm:prSet presAssocID="{AD12F897-9BEA-47D8-9E35-A6F98E2167BF}" presName="rect2" presStyleLbl="fgImgPlace1" presStyleIdx="1" presStyleCnt="3"/>
      <dgm:spPr>
        <a:solidFill>
          <a:schemeClr val="bg2"/>
        </a:solidFill>
      </dgm:spPr>
    </dgm:pt>
    <dgm:pt modelId="{4463A0FF-2479-4682-B1D5-31354FDA9836}" type="pres">
      <dgm:prSet presAssocID="{CB0A799F-D303-4E42-A5BF-9BE62D126185}" presName="sibTrans" presStyleCnt="0"/>
      <dgm:spPr/>
    </dgm:pt>
    <dgm:pt modelId="{17AEE6DE-A5FF-4F89-AC02-18B51C03EB7D}" type="pres">
      <dgm:prSet presAssocID="{2D1973B2-945F-40E8-86B9-FBAEA18BCC50}" presName="composite" presStyleCnt="0"/>
      <dgm:spPr/>
    </dgm:pt>
    <dgm:pt modelId="{8C7EB970-6C86-491F-8615-CA876336867A}" type="pres">
      <dgm:prSet presAssocID="{2D1973B2-945F-40E8-86B9-FBAEA18BCC50}" presName="rect1" presStyleLbl="trAlignAcc1" presStyleIdx="2" presStyleCnt="3">
        <dgm:presLayoutVars>
          <dgm:bulletEnabled val="1"/>
        </dgm:presLayoutVars>
      </dgm:prSet>
      <dgm:spPr/>
      <dgm:t>
        <a:bodyPr/>
        <a:lstStyle/>
        <a:p>
          <a:endParaRPr lang="ru-RU"/>
        </a:p>
      </dgm:t>
    </dgm:pt>
    <dgm:pt modelId="{4D86A96D-C90A-4C9D-9D75-17204126FAAE}" type="pres">
      <dgm:prSet presAssocID="{2D1973B2-945F-40E8-86B9-FBAEA18BCC50}" presName="rect2" presStyleLbl="fgImgPlace1" presStyleIdx="2" presStyleCnt="3"/>
      <dgm:spPr>
        <a:solidFill>
          <a:schemeClr val="bg2"/>
        </a:solidFill>
      </dgm:spPr>
    </dgm:pt>
  </dgm:ptLst>
  <dgm:cxnLst>
    <dgm:cxn modelId="{A672FF87-B2F5-4FA9-961A-BEAFD0906B62}" type="presOf" srcId="{F5097074-D727-4612-B129-F90F49FDCDD6}" destId="{FC105CA7-C361-4CA4-9010-44C2AFD70269}" srcOrd="0" destOrd="0" presId="urn:microsoft.com/office/officeart/2008/layout/PictureStrips"/>
    <dgm:cxn modelId="{9B2025F1-7383-4AB1-8C34-5AA185BAE6B0}" srcId="{F5097074-D727-4612-B129-F90F49FDCDD6}" destId="{8B592899-A35E-4B81-AA03-0B031A4015A8}" srcOrd="0" destOrd="0" parTransId="{883E394B-C7E5-4807-B491-FB7E457E823B}" sibTransId="{8D52C964-D6B7-4FEA-A9A4-A0C92318D7DD}"/>
    <dgm:cxn modelId="{D5677519-EABC-4F90-B95D-DD48F4D5C444}" srcId="{F5097074-D727-4612-B129-F90F49FDCDD6}" destId="{2D1973B2-945F-40E8-86B9-FBAEA18BCC50}" srcOrd="2" destOrd="0" parTransId="{8502B832-7CDC-4548-BBF5-23ABCD9A3431}" sibTransId="{CAB517A9-04CD-4699-A77F-6808D56240BB}"/>
    <dgm:cxn modelId="{C3469EBB-8F1A-4E30-9CEC-512C91894A99}" type="presOf" srcId="{8B592899-A35E-4B81-AA03-0B031A4015A8}" destId="{2A4D1201-AA52-43EE-914E-DE74AE07A019}" srcOrd="0" destOrd="0" presId="urn:microsoft.com/office/officeart/2008/layout/PictureStrips"/>
    <dgm:cxn modelId="{364B9E04-C73F-4664-B4D6-17EBF5A495FA}" srcId="{F5097074-D727-4612-B129-F90F49FDCDD6}" destId="{AD12F897-9BEA-47D8-9E35-A6F98E2167BF}" srcOrd="1" destOrd="0" parTransId="{A4623055-4305-49CC-B92F-C6FDDFC75E05}" sibTransId="{CB0A799F-D303-4E42-A5BF-9BE62D126185}"/>
    <dgm:cxn modelId="{3CB95622-034A-4FF6-BE6B-2B3234CC57AC}" type="presOf" srcId="{AD12F897-9BEA-47D8-9E35-A6F98E2167BF}" destId="{F6D02747-C042-4D1C-88B1-4E123E49022D}" srcOrd="0" destOrd="0" presId="urn:microsoft.com/office/officeart/2008/layout/PictureStrips"/>
    <dgm:cxn modelId="{B1F52249-51A4-4AD5-BAC1-531B31B4B306}" type="presOf" srcId="{2D1973B2-945F-40E8-86B9-FBAEA18BCC50}" destId="{8C7EB970-6C86-491F-8615-CA876336867A}" srcOrd="0" destOrd="0" presId="urn:microsoft.com/office/officeart/2008/layout/PictureStrips"/>
    <dgm:cxn modelId="{86905E68-8EA3-4F8B-AD31-297BD6341EF6}" type="presParOf" srcId="{FC105CA7-C361-4CA4-9010-44C2AFD70269}" destId="{FEB994CD-5546-4127-B799-ECFB90A1F632}" srcOrd="0" destOrd="0" presId="urn:microsoft.com/office/officeart/2008/layout/PictureStrips"/>
    <dgm:cxn modelId="{859EB306-3037-47E5-B079-FE0BD66B3C53}" type="presParOf" srcId="{FEB994CD-5546-4127-B799-ECFB90A1F632}" destId="{2A4D1201-AA52-43EE-914E-DE74AE07A019}" srcOrd="0" destOrd="0" presId="urn:microsoft.com/office/officeart/2008/layout/PictureStrips"/>
    <dgm:cxn modelId="{5A4B506E-3FE3-47B7-979B-36215EDA2B9B}" type="presParOf" srcId="{FEB994CD-5546-4127-B799-ECFB90A1F632}" destId="{2D836558-C534-4A95-B4E3-1CC0FDA58E2D}" srcOrd="1" destOrd="0" presId="urn:microsoft.com/office/officeart/2008/layout/PictureStrips"/>
    <dgm:cxn modelId="{95CA53D8-C2C3-4F1D-823C-52EB2EFB1A60}" type="presParOf" srcId="{FC105CA7-C361-4CA4-9010-44C2AFD70269}" destId="{A7BD1A31-9B42-48D7-BA41-1C4BA79F769F}" srcOrd="1" destOrd="0" presId="urn:microsoft.com/office/officeart/2008/layout/PictureStrips"/>
    <dgm:cxn modelId="{4767DFB9-C1EA-4AD0-9922-631E495214D7}" type="presParOf" srcId="{FC105CA7-C361-4CA4-9010-44C2AFD70269}" destId="{F5ADBDFA-53B0-4127-9F28-35D436BD15A8}" srcOrd="2" destOrd="0" presId="urn:microsoft.com/office/officeart/2008/layout/PictureStrips"/>
    <dgm:cxn modelId="{56F78131-2436-488B-99F1-4009CF77FCB9}" type="presParOf" srcId="{F5ADBDFA-53B0-4127-9F28-35D436BD15A8}" destId="{F6D02747-C042-4D1C-88B1-4E123E49022D}" srcOrd="0" destOrd="0" presId="urn:microsoft.com/office/officeart/2008/layout/PictureStrips"/>
    <dgm:cxn modelId="{6FA9A67D-93EA-4613-9C90-D539E361A94F}" type="presParOf" srcId="{F5ADBDFA-53B0-4127-9F28-35D436BD15A8}" destId="{838E3B75-5012-4F0C-8DF3-93165FC4A290}" srcOrd="1" destOrd="0" presId="urn:microsoft.com/office/officeart/2008/layout/PictureStrips"/>
    <dgm:cxn modelId="{D8E56F41-9C74-453B-B292-576163852EEA}" type="presParOf" srcId="{FC105CA7-C361-4CA4-9010-44C2AFD70269}" destId="{4463A0FF-2479-4682-B1D5-31354FDA9836}" srcOrd="3" destOrd="0" presId="urn:microsoft.com/office/officeart/2008/layout/PictureStrips"/>
    <dgm:cxn modelId="{1BC9E540-6311-4EE9-A04C-196230DB6364}" type="presParOf" srcId="{FC105CA7-C361-4CA4-9010-44C2AFD70269}" destId="{17AEE6DE-A5FF-4F89-AC02-18B51C03EB7D}" srcOrd="4" destOrd="0" presId="urn:microsoft.com/office/officeart/2008/layout/PictureStrips"/>
    <dgm:cxn modelId="{6C53266A-5772-475F-875E-7A6F77C3F865}" type="presParOf" srcId="{17AEE6DE-A5FF-4F89-AC02-18B51C03EB7D}" destId="{8C7EB970-6C86-491F-8615-CA876336867A}" srcOrd="0" destOrd="0" presId="urn:microsoft.com/office/officeart/2008/layout/PictureStrips"/>
    <dgm:cxn modelId="{3ED36A46-0E34-4030-9B1D-C72C06DF2EF4}" type="presParOf" srcId="{17AEE6DE-A5FF-4F89-AC02-18B51C03EB7D}" destId="{4D86A96D-C90A-4C9D-9D75-17204126FAA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36AC8-F1E1-4E0E-9769-B6FA51F3FC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C45B179A-F9BD-47E1-8BF3-E8B14FD83D7D}">
      <dgm:prSet phldrT="[Текст]" custT="1"/>
      <dgm:spPr/>
      <dgm:t>
        <a:bodyPr/>
        <a:lstStyle/>
        <a:p>
          <a:pPr algn="just"/>
          <a:r>
            <a:rPr lang="ru-RU" sz="2400" b="1" dirty="0" smtClean="0">
              <a:latin typeface="Times New Roman" panose="02020603050405020304" pitchFamily="18" charset="0"/>
              <a:cs typeface="Times New Roman" panose="02020603050405020304" pitchFamily="18" charset="0"/>
            </a:rPr>
            <a:t>Не обменивайся фотографиями с незнакомцами</a:t>
          </a:r>
          <a:endParaRPr lang="ru-RU" sz="2400" b="1" dirty="0">
            <a:latin typeface="Times New Roman" panose="02020603050405020304" pitchFamily="18" charset="0"/>
            <a:cs typeface="Times New Roman" panose="02020603050405020304" pitchFamily="18" charset="0"/>
          </a:endParaRPr>
        </a:p>
      </dgm:t>
    </dgm:pt>
    <dgm:pt modelId="{B8AD3F47-457D-4D8B-B0C8-AFCA35AEF628}" type="parTrans" cxnId="{2D2F972A-4AC3-4FB7-8FB7-E348F7BABD32}">
      <dgm:prSet/>
      <dgm:spPr/>
      <dgm:t>
        <a:bodyPr/>
        <a:lstStyle/>
        <a:p>
          <a:endParaRPr lang="ru-RU"/>
        </a:p>
      </dgm:t>
    </dgm:pt>
    <dgm:pt modelId="{4746FC71-E270-4E72-BC09-F3CF07CC7CE3}" type="sibTrans" cxnId="{2D2F972A-4AC3-4FB7-8FB7-E348F7BABD32}">
      <dgm:prSet/>
      <dgm:spPr/>
      <dgm:t>
        <a:bodyPr/>
        <a:lstStyle/>
        <a:p>
          <a:endParaRPr lang="ru-RU"/>
        </a:p>
      </dgm:t>
    </dgm:pt>
    <dgm:pt modelId="{F7938154-C212-47ED-B6E4-CC5BF73F0B8D}">
      <dgm:prSet phldrT="[Текст]" custT="1"/>
      <dgm:spPr/>
      <dgm:t>
        <a:bodyPr/>
        <a:lstStyle/>
        <a:p>
          <a:pPr algn="just"/>
          <a:r>
            <a:rPr lang="ru-RU" sz="1800" b="1" dirty="0" smtClean="0">
              <a:latin typeface="Times New Roman" panose="02020603050405020304" pitchFamily="18" charset="0"/>
              <a:cs typeface="Times New Roman" panose="02020603050405020304" pitchFamily="18" charset="0"/>
            </a:rPr>
            <a:t>Не соглашайся на встречи с незнакомцем из интернета. Если ты все же пойдешь на встречу, обязательно обсудите это с родителями</a:t>
          </a:r>
          <a:endParaRPr lang="ru-RU" sz="1800" b="1" dirty="0">
            <a:latin typeface="Times New Roman" panose="02020603050405020304" pitchFamily="18" charset="0"/>
            <a:cs typeface="Times New Roman" panose="02020603050405020304" pitchFamily="18" charset="0"/>
          </a:endParaRPr>
        </a:p>
      </dgm:t>
    </dgm:pt>
    <dgm:pt modelId="{9307F927-B0C9-4DA7-BA23-EB8B275FDBE1}" type="parTrans" cxnId="{BFACDF76-5BD3-4588-83DB-B7C0B14B0A11}">
      <dgm:prSet/>
      <dgm:spPr/>
      <dgm:t>
        <a:bodyPr/>
        <a:lstStyle/>
        <a:p>
          <a:endParaRPr lang="ru-RU"/>
        </a:p>
      </dgm:t>
    </dgm:pt>
    <dgm:pt modelId="{BDB992EA-9929-4FC6-8972-78EA58E45917}" type="sibTrans" cxnId="{BFACDF76-5BD3-4588-83DB-B7C0B14B0A11}">
      <dgm:prSet/>
      <dgm:spPr/>
      <dgm:t>
        <a:bodyPr/>
        <a:lstStyle/>
        <a:p>
          <a:endParaRPr lang="ru-RU"/>
        </a:p>
      </dgm:t>
    </dgm:pt>
    <dgm:pt modelId="{DE0A5C93-A0CF-4AD9-94A7-5132B3C9B984}">
      <dgm:prSet phldrT="[Текст]" custT="1"/>
      <dgm:spPr/>
      <dgm:t>
        <a:bodyPr/>
        <a:lstStyle/>
        <a:p>
          <a:pPr algn="just"/>
          <a:r>
            <a:rPr lang="ru-RU" sz="1600" b="1" dirty="0" smtClean="0">
              <a:latin typeface="Times New Roman" panose="02020603050405020304" pitchFamily="18" charset="0"/>
              <a:cs typeface="Times New Roman" panose="02020603050405020304" pitchFamily="18" charset="0"/>
            </a:rPr>
            <a:t>Обязательно сообщай родителям, если ты столкнулся в Интернете с педофилом. Они также могут обратиться в полицию: в РФ предусмотрено наказание за действия сексуального характера с детьми статьей 134 УК РФ. </a:t>
          </a:r>
          <a:endParaRPr lang="ru-RU" sz="1600" b="1" dirty="0">
            <a:latin typeface="Times New Roman" panose="02020603050405020304" pitchFamily="18" charset="0"/>
            <a:cs typeface="Times New Roman" panose="02020603050405020304" pitchFamily="18" charset="0"/>
          </a:endParaRPr>
        </a:p>
      </dgm:t>
    </dgm:pt>
    <dgm:pt modelId="{F415221F-9881-4B22-84E0-8F070EA994D9}" type="parTrans" cxnId="{80FD4DB0-3EB1-44EA-A1AF-3D89D7EFDDAA}">
      <dgm:prSet/>
      <dgm:spPr/>
      <dgm:t>
        <a:bodyPr/>
        <a:lstStyle/>
        <a:p>
          <a:endParaRPr lang="ru-RU"/>
        </a:p>
      </dgm:t>
    </dgm:pt>
    <dgm:pt modelId="{FC5EF23D-C220-4A68-9D22-EA519A797A27}" type="sibTrans" cxnId="{80FD4DB0-3EB1-44EA-A1AF-3D89D7EFDDAA}">
      <dgm:prSet/>
      <dgm:spPr/>
      <dgm:t>
        <a:bodyPr/>
        <a:lstStyle/>
        <a:p>
          <a:endParaRPr lang="ru-RU"/>
        </a:p>
      </dgm:t>
    </dgm:pt>
    <dgm:pt modelId="{B49B0B08-9F0C-4DEF-923D-C608319204D1}" type="pres">
      <dgm:prSet presAssocID="{0CF36AC8-F1E1-4E0E-9769-B6FA51F3FC0B}" presName="Name0" presStyleCnt="0">
        <dgm:presLayoutVars>
          <dgm:dir/>
          <dgm:resizeHandles val="exact"/>
        </dgm:presLayoutVars>
      </dgm:prSet>
      <dgm:spPr/>
      <dgm:t>
        <a:bodyPr/>
        <a:lstStyle/>
        <a:p>
          <a:endParaRPr lang="ru-RU"/>
        </a:p>
      </dgm:t>
    </dgm:pt>
    <dgm:pt modelId="{3F1CC8D3-1CD7-46BB-8666-9DCBC444D077}" type="pres">
      <dgm:prSet presAssocID="{C45B179A-F9BD-47E1-8BF3-E8B14FD83D7D}" presName="composite" presStyleCnt="0"/>
      <dgm:spPr/>
    </dgm:pt>
    <dgm:pt modelId="{7DD1995D-4A8D-4780-8FE1-0745FBEB6EDE}" type="pres">
      <dgm:prSet presAssocID="{C45B179A-F9BD-47E1-8BF3-E8B14FD83D7D}" presName="rect1" presStyleLbl="trAlignAcc1" presStyleIdx="0" presStyleCnt="3" custLinFactNeighborY="-5106">
        <dgm:presLayoutVars>
          <dgm:bulletEnabled val="1"/>
        </dgm:presLayoutVars>
      </dgm:prSet>
      <dgm:spPr/>
      <dgm:t>
        <a:bodyPr/>
        <a:lstStyle/>
        <a:p>
          <a:endParaRPr lang="ru-RU"/>
        </a:p>
      </dgm:t>
    </dgm:pt>
    <dgm:pt modelId="{C55B5A32-8583-4114-951E-F1634391B6ED}" type="pres">
      <dgm:prSet presAssocID="{C45B179A-F9BD-47E1-8BF3-E8B14FD83D7D}" presName="rect2" presStyleLbl="fgImgPlace1" presStyleIdx="0" presStyleCnt="3"/>
      <dgm:spPr>
        <a:solidFill>
          <a:schemeClr val="accent6">
            <a:lumMod val="50000"/>
          </a:schemeClr>
        </a:solidFill>
      </dgm:spPr>
      <dgm:t>
        <a:bodyPr/>
        <a:lstStyle/>
        <a:p>
          <a:endParaRPr lang="ru-RU"/>
        </a:p>
      </dgm:t>
    </dgm:pt>
    <dgm:pt modelId="{7941DBC5-5AE5-47D5-BC56-6DCDCB10BAAA}" type="pres">
      <dgm:prSet presAssocID="{4746FC71-E270-4E72-BC09-F3CF07CC7CE3}" presName="sibTrans" presStyleCnt="0"/>
      <dgm:spPr/>
    </dgm:pt>
    <dgm:pt modelId="{1E34197A-0C44-45DA-8355-F319108ED60E}" type="pres">
      <dgm:prSet presAssocID="{F7938154-C212-47ED-B6E4-CC5BF73F0B8D}" presName="composite" presStyleCnt="0"/>
      <dgm:spPr/>
    </dgm:pt>
    <dgm:pt modelId="{03D339D0-84FD-40CC-9A92-632B3254AEA2}" type="pres">
      <dgm:prSet presAssocID="{F7938154-C212-47ED-B6E4-CC5BF73F0B8D}" presName="rect1" presStyleLbl="trAlignAcc1" presStyleIdx="1" presStyleCnt="3">
        <dgm:presLayoutVars>
          <dgm:bulletEnabled val="1"/>
        </dgm:presLayoutVars>
      </dgm:prSet>
      <dgm:spPr/>
      <dgm:t>
        <a:bodyPr/>
        <a:lstStyle/>
        <a:p>
          <a:endParaRPr lang="ru-RU"/>
        </a:p>
      </dgm:t>
    </dgm:pt>
    <dgm:pt modelId="{AD8C85B4-2F12-4A15-809E-825E34795E52}" type="pres">
      <dgm:prSet presAssocID="{F7938154-C212-47ED-B6E4-CC5BF73F0B8D}" presName="rect2" presStyleLbl="fgImgPlace1" presStyleIdx="1" presStyleCnt="3"/>
      <dgm:spPr>
        <a:solidFill>
          <a:schemeClr val="accent6">
            <a:lumMod val="50000"/>
          </a:schemeClr>
        </a:solidFill>
      </dgm:spPr>
    </dgm:pt>
    <dgm:pt modelId="{EE841DB3-7E5D-4EF9-98C5-9E4B7CF066FD}" type="pres">
      <dgm:prSet presAssocID="{BDB992EA-9929-4FC6-8972-78EA58E45917}" presName="sibTrans" presStyleCnt="0"/>
      <dgm:spPr/>
    </dgm:pt>
    <dgm:pt modelId="{7DEC457F-EA0F-4952-820C-B416DB7CDC13}" type="pres">
      <dgm:prSet presAssocID="{DE0A5C93-A0CF-4AD9-94A7-5132B3C9B984}" presName="composite" presStyleCnt="0"/>
      <dgm:spPr/>
    </dgm:pt>
    <dgm:pt modelId="{EBDDEDC3-DDEF-4983-A314-6F3645A26057}" type="pres">
      <dgm:prSet presAssocID="{DE0A5C93-A0CF-4AD9-94A7-5132B3C9B984}" presName="rect1" presStyleLbl="trAlignAcc1" presStyleIdx="2" presStyleCnt="3" custScaleX="113861" custScaleY="114053">
        <dgm:presLayoutVars>
          <dgm:bulletEnabled val="1"/>
        </dgm:presLayoutVars>
      </dgm:prSet>
      <dgm:spPr/>
      <dgm:t>
        <a:bodyPr/>
        <a:lstStyle/>
        <a:p>
          <a:endParaRPr lang="ru-RU"/>
        </a:p>
      </dgm:t>
    </dgm:pt>
    <dgm:pt modelId="{C5BE01BD-7758-43B8-BA65-C46B62DD6D9C}" type="pres">
      <dgm:prSet presAssocID="{DE0A5C93-A0CF-4AD9-94A7-5132B3C9B984}" presName="rect2" presStyleLbl="fgImgPlace1" presStyleIdx="2" presStyleCnt="3" custLinFactNeighborX="-23740" custLinFactNeighborY="2136"/>
      <dgm:spPr>
        <a:solidFill>
          <a:schemeClr val="accent6">
            <a:lumMod val="50000"/>
          </a:schemeClr>
        </a:solidFill>
      </dgm:spPr>
    </dgm:pt>
  </dgm:ptLst>
  <dgm:cxnLst>
    <dgm:cxn modelId="{BA352CA3-ECE4-43A0-86B2-435725D4D694}" type="presOf" srcId="{DE0A5C93-A0CF-4AD9-94A7-5132B3C9B984}" destId="{EBDDEDC3-DDEF-4983-A314-6F3645A26057}" srcOrd="0" destOrd="0" presId="urn:microsoft.com/office/officeart/2008/layout/PictureStrips"/>
    <dgm:cxn modelId="{8C26D849-7424-484A-AC2D-312C7CAF162E}" type="presOf" srcId="{C45B179A-F9BD-47E1-8BF3-E8B14FD83D7D}" destId="{7DD1995D-4A8D-4780-8FE1-0745FBEB6EDE}" srcOrd="0" destOrd="0" presId="urn:microsoft.com/office/officeart/2008/layout/PictureStrips"/>
    <dgm:cxn modelId="{80FD4DB0-3EB1-44EA-A1AF-3D89D7EFDDAA}" srcId="{0CF36AC8-F1E1-4E0E-9769-B6FA51F3FC0B}" destId="{DE0A5C93-A0CF-4AD9-94A7-5132B3C9B984}" srcOrd="2" destOrd="0" parTransId="{F415221F-9881-4B22-84E0-8F070EA994D9}" sibTransId="{FC5EF23D-C220-4A68-9D22-EA519A797A27}"/>
    <dgm:cxn modelId="{200A0D87-2327-47FD-A502-75CA0BA7E9BC}" type="presOf" srcId="{0CF36AC8-F1E1-4E0E-9769-B6FA51F3FC0B}" destId="{B49B0B08-9F0C-4DEF-923D-C608319204D1}" srcOrd="0" destOrd="0" presId="urn:microsoft.com/office/officeart/2008/layout/PictureStrips"/>
    <dgm:cxn modelId="{AD9834D9-0A5E-4894-8C98-EFC287FB7C58}" type="presOf" srcId="{F7938154-C212-47ED-B6E4-CC5BF73F0B8D}" destId="{03D339D0-84FD-40CC-9A92-632B3254AEA2}" srcOrd="0" destOrd="0" presId="urn:microsoft.com/office/officeart/2008/layout/PictureStrips"/>
    <dgm:cxn modelId="{BFACDF76-5BD3-4588-83DB-B7C0B14B0A11}" srcId="{0CF36AC8-F1E1-4E0E-9769-B6FA51F3FC0B}" destId="{F7938154-C212-47ED-B6E4-CC5BF73F0B8D}" srcOrd="1" destOrd="0" parTransId="{9307F927-B0C9-4DA7-BA23-EB8B275FDBE1}" sibTransId="{BDB992EA-9929-4FC6-8972-78EA58E45917}"/>
    <dgm:cxn modelId="{2D2F972A-4AC3-4FB7-8FB7-E348F7BABD32}" srcId="{0CF36AC8-F1E1-4E0E-9769-B6FA51F3FC0B}" destId="{C45B179A-F9BD-47E1-8BF3-E8B14FD83D7D}" srcOrd="0" destOrd="0" parTransId="{B8AD3F47-457D-4D8B-B0C8-AFCA35AEF628}" sibTransId="{4746FC71-E270-4E72-BC09-F3CF07CC7CE3}"/>
    <dgm:cxn modelId="{BB90A800-BF27-4F11-9D68-20EA4414CE8E}" type="presParOf" srcId="{B49B0B08-9F0C-4DEF-923D-C608319204D1}" destId="{3F1CC8D3-1CD7-46BB-8666-9DCBC444D077}" srcOrd="0" destOrd="0" presId="urn:microsoft.com/office/officeart/2008/layout/PictureStrips"/>
    <dgm:cxn modelId="{814A3105-B116-4D16-899C-260EE53267B8}" type="presParOf" srcId="{3F1CC8D3-1CD7-46BB-8666-9DCBC444D077}" destId="{7DD1995D-4A8D-4780-8FE1-0745FBEB6EDE}" srcOrd="0" destOrd="0" presId="urn:microsoft.com/office/officeart/2008/layout/PictureStrips"/>
    <dgm:cxn modelId="{0143CAC1-90A1-4BB5-A683-EB7410FE6803}" type="presParOf" srcId="{3F1CC8D3-1CD7-46BB-8666-9DCBC444D077}" destId="{C55B5A32-8583-4114-951E-F1634391B6ED}" srcOrd="1" destOrd="0" presId="urn:microsoft.com/office/officeart/2008/layout/PictureStrips"/>
    <dgm:cxn modelId="{E94E6536-7F2B-4BB7-8B33-DC4E371FD031}" type="presParOf" srcId="{B49B0B08-9F0C-4DEF-923D-C608319204D1}" destId="{7941DBC5-5AE5-47D5-BC56-6DCDCB10BAAA}" srcOrd="1" destOrd="0" presId="urn:microsoft.com/office/officeart/2008/layout/PictureStrips"/>
    <dgm:cxn modelId="{D60C2362-0C3F-4877-AA12-30D0E9BE36D5}" type="presParOf" srcId="{B49B0B08-9F0C-4DEF-923D-C608319204D1}" destId="{1E34197A-0C44-45DA-8355-F319108ED60E}" srcOrd="2" destOrd="0" presId="urn:microsoft.com/office/officeart/2008/layout/PictureStrips"/>
    <dgm:cxn modelId="{2E46CEA8-1CC8-4C06-8CA9-CA9C98C0BAFC}" type="presParOf" srcId="{1E34197A-0C44-45DA-8355-F319108ED60E}" destId="{03D339D0-84FD-40CC-9A92-632B3254AEA2}" srcOrd="0" destOrd="0" presId="urn:microsoft.com/office/officeart/2008/layout/PictureStrips"/>
    <dgm:cxn modelId="{70A1722F-4C13-4920-9E11-E771D7BD220A}" type="presParOf" srcId="{1E34197A-0C44-45DA-8355-F319108ED60E}" destId="{AD8C85B4-2F12-4A15-809E-825E34795E52}" srcOrd="1" destOrd="0" presId="urn:microsoft.com/office/officeart/2008/layout/PictureStrips"/>
    <dgm:cxn modelId="{FDF98B3C-5057-4684-8A14-C25091327FC2}" type="presParOf" srcId="{B49B0B08-9F0C-4DEF-923D-C608319204D1}" destId="{EE841DB3-7E5D-4EF9-98C5-9E4B7CF066FD}" srcOrd="3" destOrd="0" presId="urn:microsoft.com/office/officeart/2008/layout/PictureStrips"/>
    <dgm:cxn modelId="{83213D89-ECDE-47EB-BDD1-AF30929C1978}" type="presParOf" srcId="{B49B0B08-9F0C-4DEF-923D-C608319204D1}" destId="{7DEC457F-EA0F-4952-820C-B416DB7CDC13}" srcOrd="4" destOrd="0" presId="urn:microsoft.com/office/officeart/2008/layout/PictureStrips"/>
    <dgm:cxn modelId="{9B5F0B80-D32B-4BBC-94E9-2B84695759A3}" type="presParOf" srcId="{7DEC457F-EA0F-4952-820C-B416DB7CDC13}" destId="{EBDDEDC3-DDEF-4983-A314-6F3645A26057}" srcOrd="0" destOrd="0" presId="urn:microsoft.com/office/officeart/2008/layout/PictureStrips"/>
    <dgm:cxn modelId="{9CD070AB-46CD-4CAA-ACE9-61CA30EAB058}" type="presParOf" srcId="{7DEC457F-EA0F-4952-820C-B416DB7CDC13}" destId="{C5BE01BD-7758-43B8-BA65-C46B62DD6D9C}"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D1201-AA52-43EE-914E-DE74AE07A019}">
      <dsp:nvSpPr>
        <dsp:cNvPr id="0" name=""/>
        <dsp:cNvSpPr/>
      </dsp:nvSpPr>
      <dsp:spPr>
        <a:xfrm>
          <a:off x="850453" y="431380"/>
          <a:ext cx="4086388" cy="1276996"/>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4952" tIns="60960" rIns="60960" bIns="60960" numCol="1" spcCol="1270" anchor="ctr" anchorCtr="0">
          <a:noAutofit/>
        </a:bodyPr>
        <a:lstStyle/>
        <a:p>
          <a:pPr lvl="0" algn="just"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Не публикуй в интернете свою личную информацию – ФИО, ФИО родителей, адрес, номер телефона, номер школы</a:t>
          </a:r>
          <a:endParaRPr lang="ru-RU" sz="1600" b="1" kern="1200" dirty="0">
            <a:latin typeface="Times New Roman" panose="02020603050405020304" pitchFamily="18" charset="0"/>
            <a:cs typeface="Times New Roman" panose="02020603050405020304" pitchFamily="18" charset="0"/>
          </a:endParaRPr>
        </a:p>
      </dsp:txBody>
      <dsp:txXfrm>
        <a:off x="850453" y="431380"/>
        <a:ext cx="4086388" cy="1276996"/>
      </dsp:txXfrm>
    </dsp:sp>
    <dsp:sp modelId="{2D836558-C534-4A95-B4E3-1CC0FDA58E2D}">
      <dsp:nvSpPr>
        <dsp:cNvPr id="0" name=""/>
        <dsp:cNvSpPr/>
      </dsp:nvSpPr>
      <dsp:spPr>
        <a:xfrm>
          <a:off x="680187" y="246925"/>
          <a:ext cx="893897" cy="1340846"/>
        </a:xfrm>
        <a:prstGeom prst="rect">
          <a:avLst/>
        </a:prstGeom>
        <a:solidFill>
          <a:schemeClr val="bg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02747-C042-4D1C-88B1-4E123E49022D}">
      <dsp:nvSpPr>
        <dsp:cNvPr id="0" name=""/>
        <dsp:cNvSpPr/>
      </dsp:nvSpPr>
      <dsp:spPr>
        <a:xfrm>
          <a:off x="850453" y="2038976"/>
          <a:ext cx="4086388" cy="1276996"/>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4952" tIns="76200" rIns="76200" bIns="76200" numCol="1" spcCol="1270" anchor="ctr" anchorCtr="0">
          <a:noAutofit/>
        </a:bodyPr>
        <a:lstStyle/>
        <a:p>
          <a:pPr lvl="0" algn="just"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Не общайся с незнакомцами в сети</a:t>
          </a:r>
          <a:endParaRPr lang="ru-RU" sz="2000" b="1" kern="1200" dirty="0">
            <a:latin typeface="Times New Roman" panose="02020603050405020304" pitchFamily="18" charset="0"/>
            <a:cs typeface="Times New Roman" panose="02020603050405020304" pitchFamily="18" charset="0"/>
          </a:endParaRPr>
        </a:p>
      </dsp:txBody>
      <dsp:txXfrm>
        <a:off x="850453" y="2038976"/>
        <a:ext cx="4086388" cy="1276996"/>
      </dsp:txXfrm>
    </dsp:sp>
    <dsp:sp modelId="{838E3B75-5012-4F0C-8DF3-93165FC4A290}">
      <dsp:nvSpPr>
        <dsp:cNvPr id="0" name=""/>
        <dsp:cNvSpPr/>
      </dsp:nvSpPr>
      <dsp:spPr>
        <a:xfrm>
          <a:off x="680187" y="1854521"/>
          <a:ext cx="893897" cy="1340846"/>
        </a:xfrm>
        <a:prstGeom prst="rect">
          <a:avLst/>
        </a:prstGeom>
        <a:solidFill>
          <a:schemeClr val="bg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EB970-6C86-491F-8615-CA876336867A}">
      <dsp:nvSpPr>
        <dsp:cNvPr id="0" name=""/>
        <dsp:cNvSpPr/>
      </dsp:nvSpPr>
      <dsp:spPr>
        <a:xfrm>
          <a:off x="850453" y="3646573"/>
          <a:ext cx="4086388" cy="1276996"/>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4952" tIns="60960" rIns="60960" bIns="60960" numCol="1" spcCol="1270" anchor="ctr" anchorCtr="0">
          <a:noAutofit/>
        </a:bodyPr>
        <a:lstStyle/>
        <a:p>
          <a:pPr lvl="0" algn="just"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Не верь информации, которую тебе сообщает незнакомец. Фото, имя, и прочие сведения зачастую могут быть ложными</a:t>
          </a:r>
          <a:r>
            <a:rPr lang="ru-RU" sz="1400" kern="1200" dirty="0" smtClean="0"/>
            <a:t>.</a:t>
          </a:r>
          <a:endParaRPr lang="ru-RU" sz="1400" kern="1200" dirty="0"/>
        </a:p>
      </dsp:txBody>
      <dsp:txXfrm>
        <a:off x="850453" y="3646573"/>
        <a:ext cx="4086388" cy="1276996"/>
      </dsp:txXfrm>
    </dsp:sp>
    <dsp:sp modelId="{4D86A96D-C90A-4C9D-9D75-17204126FAAE}">
      <dsp:nvSpPr>
        <dsp:cNvPr id="0" name=""/>
        <dsp:cNvSpPr/>
      </dsp:nvSpPr>
      <dsp:spPr>
        <a:xfrm>
          <a:off x="680187" y="3462118"/>
          <a:ext cx="893897" cy="1340846"/>
        </a:xfrm>
        <a:prstGeom prst="rect">
          <a:avLst/>
        </a:prstGeom>
        <a:solidFill>
          <a:schemeClr val="bg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1995D-4A8D-4780-8FE1-0745FBEB6EDE}">
      <dsp:nvSpPr>
        <dsp:cNvPr id="0" name=""/>
        <dsp:cNvSpPr/>
      </dsp:nvSpPr>
      <dsp:spPr>
        <a:xfrm>
          <a:off x="1186106" y="336715"/>
          <a:ext cx="4178959" cy="130592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4546" tIns="91440" rIns="91440" bIns="91440" numCol="1" spcCol="1270" anchor="ctr" anchorCtr="0">
          <a:noAutofit/>
        </a:bodyPr>
        <a:lstStyle/>
        <a:p>
          <a:pPr lvl="0" algn="just" defTabSz="106680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Не обменивайся фотографиями с незнакомцами</a:t>
          </a:r>
          <a:endParaRPr lang="ru-RU" sz="2400" b="1" kern="1200" dirty="0">
            <a:latin typeface="Times New Roman" panose="02020603050405020304" pitchFamily="18" charset="0"/>
            <a:cs typeface="Times New Roman" panose="02020603050405020304" pitchFamily="18" charset="0"/>
          </a:endParaRPr>
        </a:p>
      </dsp:txBody>
      <dsp:txXfrm>
        <a:off x="1186106" y="336715"/>
        <a:ext cx="4178959" cy="1305924"/>
      </dsp:txXfrm>
    </dsp:sp>
    <dsp:sp modelId="{C55B5A32-8583-4114-951E-F1634391B6ED}">
      <dsp:nvSpPr>
        <dsp:cNvPr id="0" name=""/>
        <dsp:cNvSpPr/>
      </dsp:nvSpPr>
      <dsp:spPr>
        <a:xfrm>
          <a:off x="1011982" y="214762"/>
          <a:ext cx="914147" cy="1371221"/>
        </a:xfrm>
        <a:prstGeom prst="rect">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339D0-84FD-40CC-9A92-632B3254AEA2}">
      <dsp:nvSpPr>
        <dsp:cNvPr id="0" name=""/>
        <dsp:cNvSpPr/>
      </dsp:nvSpPr>
      <dsp:spPr>
        <a:xfrm>
          <a:off x="1186106" y="2047410"/>
          <a:ext cx="4178959" cy="130592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4546" tIns="68580" rIns="68580" bIns="68580" numCol="1" spcCol="1270" anchor="ctr" anchorCtr="0">
          <a:noAutofit/>
        </a:bodyPr>
        <a:lstStyle/>
        <a:p>
          <a:pPr lvl="0" algn="just"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Не соглашайся на встречи с незнакомцем из интернета. Если ты все же пойдешь на встречу, обязательно обсудите это с родителями</a:t>
          </a:r>
          <a:endParaRPr lang="ru-RU" sz="1800" b="1" kern="1200" dirty="0">
            <a:latin typeface="Times New Roman" panose="02020603050405020304" pitchFamily="18" charset="0"/>
            <a:cs typeface="Times New Roman" panose="02020603050405020304" pitchFamily="18" charset="0"/>
          </a:endParaRPr>
        </a:p>
      </dsp:txBody>
      <dsp:txXfrm>
        <a:off x="1186106" y="2047410"/>
        <a:ext cx="4178959" cy="1305924"/>
      </dsp:txXfrm>
    </dsp:sp>
    <dsp:sp modelId="{AD8C85B4-2F12-4A15-809E-825E34795E52}">
      <dsp:nvSpPr>
        <dsp:cNvPr id="0" name=""/>
        <dsp:cNvSpPr/>
      </dsp:nvSpPr>
      <dsp:spPr>
        <a:xfrm>
          <a:off x="1011982" y="1858776"/>
          <a:ext cx="914147" cy="1371221"/>
        </a:xfrm>
        <a:prstGeom prst="rect">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DEDC3-DDEF-4983-A314-6F3645A26057}">
      <dsp:nvSpPr>
        <dsp:cNvPr id="0" name=""/>
        <dsp:cNvSpPr/>
      </dsp:nvSpPr>
      <dsp:spPr>
        <a:xfrm>
          <a:off x="809421" y="3599663"/>
          <a:ext cx="4758204" cy="1489446"/>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4546" tIns="60960" rIns="60960" bIns="60960" numCol="1" spcCol="1270" anchor="ctr" anchorCtr="0">
          <a:noAutofit/>
        </a:bodyPr>
        <a:lstStyle/>
        <a:p>
          <a:pPr lvl="0" algn="just"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Обязательно сообщай родителям, если ты столкнулся в Интернете с педофилом. Они также могут обратиться в полицию: в РФ предусмотрено наказание за действия сексуального характера с детьми статьей 134 УК РФ. </a:t>
          </a:r>
          <a:endParaRPr lang="ru-RU" sz="1600" b="1" kern="1200" dirty="0">
            <a:latin typeface="Times New Roman" panose="02020603050405020304" pitchFamily="18" charset="0"/>
            <a:cs typeface="Times New Roman" panose="02020603050405020304" pitchFamily="18" charset="0"/>
          </a:endParaRPr>
        </a:p>
      </dsp:txBody>
      <dsp:txXfrm>
        <a:off x="809421" y="3599663"/>
        <a:ext cx="4758204" cy="1489446"/>
      </dsp:txXfrm>
    </dsp:sp>
    <dsp:sp modelId="{C5BE01BD-7758-43B8-BA65-C46B62DD6D9C}">
      <dsp:nvSpPr>
        <dsp:cNvPr id="0" name=""/>
        <dsp:cNvSpPr/>
      </dsp:nvSpPr>
      <dsp:spPr>
        <a:xfrm>
          <a:off x="707902" y="3532080"/>
          <a:ext cx="914147" cy="1371221"/>
        </a:xfrm>
        <a:prstGeom prst="rect">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39D37AB-764B-4ACF-973B-7F810CBDA8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25F04718-CFF8-40A2-B8EB-59CA1ACB85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5BA4B5-D140-490E-8D03-B70012B5A6D1}" type="datetime1">
              <a:rPr lang="ru-RU" smtClean="0"/>
              <a:t>09.02.2022</a:t>
            </a:fld>
            <a:endParaRPr lang="ru-RU" dirty="0"/>
          </a:p>
        </p:txBody>
      </p:sp>
      <p:sp>
        <p:nvSpPr>
          <p:cNvPr id="4" name="Нижний колонтитул 3">
            <a:extLst>
              <a:ext uri="{FF2B5EF4-FFF2-40B4-BE49-F238E27FC236}">
                <a16:creationId xmlns:a16="http://schemas.microsoft.com/office/drawing/2014/main" id="{B35F6F49-20F3-4FD8-A6CE-7361ADD22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491807D0-F2A4-4B69-A7EC-D9A4D94890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B752F2-E172-4BD4-A43A-2E23B07ED878}" type="slidenum">
              <a:rPr lang="ru-RU" smtClean="0"/>
              <a:t>‹#›</a:t>
            </a:fld>
            <a:endParaRPr lang="ru-RU"/>
          </a:p>
        </p:txBody>
      </p:sp>
    </p:spTree>
    <p:extLst>
      <p:ext uri="{BB962C8B-B14F-4D97-AF65-F5344CB8AC3E}">
        <p14:creationId xmlns:p14="http://schemas.microsoft.com/office/powerpoint/2010/main" val="324349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ED7F2-571E-4189-A38B-DB1E62DD2F92}" type="datetime1">
              <a:rPr lang="ru-RU" smtClean="0"/>
              <a:pPr/>
              <a:t>09.02.2022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61EC3-BEA3-430C-8283-68025705DDF0}" type="slidenum">
              <a:rPr lang="ru-RU" noProof="0" smtClean="0"/>
              <a:t>‹#›</a:t>
            </a:fld>
            <a:endParaRPr lang="ru-RU" noProof="0"/>
          </a:p>
        </p:txBody>
      </p:sp>
    </p:spTree>
    <p:extLst>
      <p:ext uri="{BB962C8B-B14F-4D97-AF65-F5344CB8AC3E}">
        <p14:creationId xmlns:p14="http://schemas.microsoft.com/office/powerpoint/2010/main" val="325730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98BF3C95-AC91-422C-A5F7-D92058E6784D}" type="slidenum">
              <a:rPr lang="en-US" altLang="ru-RU"/>
              <a:pPr/>
              <a:t>1</a:t>
            </a:fld>
            <a:endParaRPr lang="en-US" altLang="ru-RU"/>
          </a:p>
        </p:txBody>
      </p:sp>
      <p:sp>
        <p:nvSpPr>
          <p:cNvPr id="29697"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6575"/>
            <a:ext cx="548640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2969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r">
              <a:buClrTx/>
              <a:buFontTx/>
              <a:buNone/>
            </a:pPr>
            <a:fld id="{CCE0467F-6421-4441-93B1-38EA248639B1}" type="slidenum">
              <a:rPr lang="en-US" altLang="ru-RU" sz="1200">
                <a:latin typeface="Arial" panose="020B0604020202020204" pitchFamily="34" charset="0"/>
              </a:rPr>
              <a:pPr algn="r">
                <a:buClrTx/>
                <a:buFontTx/>
                <a:buNone/>
              </a:pPr>
              <a:t>1</a:t>
            </a:fld>
            <a:endParaRPr lang="en-US" altLang="ru-RU" sz="1200">
              <a:latin typeface="Arial" panose="020B0604020202020204" pitchFamily="34" charset="0"/>
            </a:endParaRPr>
          </a:p>
        </p:txBody>
      </p:sp>
    </p:spTree>
    <p:extLst>
      <p:ext uri="{BB962C8B-B14F-4D97-AF65-F5344CB8AC3E}">
        <p14:creationId xmlns:p14="http://schemas.microsoft.com/office/powerpoint/2010/main" val="401833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0561EC3-BEA3-430C-8283-68025705DDF0}" type="slidenum">
              <a:rPr lang="ru-RU" smtClean="0"/>
              <a:t>4</a:t>
            </a:fld>
            <a:endParaRPr lang="ru-RU"/>
          </a:p>
        </p:txBody>
      </p:sp>
    </p:spTree>
    <p:extLst>
      <p:ext uri="{BB962C8B-B14F-4D97-AF65-F5344CB8AC3E}">
        <p14:creationId xmlns:p14="http://schemas.microsoft.com/office/powerpoint/2010/main" val="73481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0561EC3-BEA3-430C-8283-68025705DDF0}" type="slidenum">
              <a:rPr lang="ru-RU" noProof="0" smtClean="0"/>
              <a:t>10</a:t>
            </a:fld>
            <a:endParaRPr lang="ru-RU" noProof="0"/>
          </a:p>
        </p:txBody>
      </p:sp>
    </p:spTree>
    <p:extLst>
      <p:ext uri="{BB962C8B-B14F-4D97-AF65-F5344CB8AC3E}">
        <p14:creationId xmlns:p14="http://schemas.microsoft.com/office/powerpoint/2010/main" val="18708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ln/>
        </p:spPr>
        <p:txBody>
          <a:bodyPr/>
          <a:lstStyle/>
          <a:p>
            <a:fld id="{219E71B0-4D47-4BF0-84B5-110F621684A3}" type="slidenum">
              <a:rPr lang="en-US" altLang="ru-RU"/>
              <a:pPr/>
              <a:t>26</a:t>
            </a:fld>
            <a:endParaRPr lang="en-US" altLang="ru-RU"/>
          </a:p>
        </p:txBody>
      </p:sp>
      <p:sp>
        <p:nvSpPr>
          <p:cNvPr id="4915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6575"/>
            <a:ext cx="548640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dirty="0"/>
          </a:p>
        </p:txBody>
      </p:sp>
    </p:spTree>
    <p:extLst>
      <p:ext uri="{BB962C8B-B14F-4D97-AF65-F5344CB8AC3E}">
        <p14:creationId xmlns:p14="http://schemas.microsoft.com/office/powerpoint/2010/main" val="28277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0"/>
            <a:ext cx="8825658" cy="3329581"/>
          </a:xfrm>
        </p:spPr>
        <p:txBody>
          <a:bodyPr rtlCol="0" anchor="b"/>
          <a:lstStyle>
            <a:lvl1pPr>
              <a:defRPr sz="7200"/>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4" name="Дата 3"/>
          <p:cNvSpPr>
            <a:spLocks noGrp="1"/>
          </p:cNvSpPr>
          <p:nvPr>
            <p:ph type="dt" sz="half" idx="10"/>
          </p:nvPr>
        </p:nvSpPr>
        <p:spPr/>
        <p:txBody>
          <a:bodyPr rtlCol="0"/>
          <a:lstStyle/>
          <a:p>
            <a:pPr rtl="0"/>
            <a:fld id="{3B663CB3-031B-4322-9B39-0C663A84FF6B}"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AA3E3FE9-B737-4871-8DC6-C686E2D2E7D3}" type="datetime1">
              <a:rPr lang="ru-RU" noProof="0" smtClean="0"/>
              <a:t>09.02.2022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rtlCol="0"/>
          <a:lstStyle>
            <a:lvl1pPr>
              <a:defRPr sz="4800"/>
            </a:lvl1pPr>
          </a:lstStyle>
          <a:p>
            <a:pPr rtl="0"/>
            <a:r>
              <a:rPr lang="ru-RU" noProof="0" smtClean="0"/>
              <a:t>Образец заголовка</a:t>
            </a:r>
            <a:endParaRPr lang="ru-RU" noProof="0"/>
          </a:p>
        </p:txBody>
      </p:sp>
      <p:sp>
        <p:nvSpPr>
          <p:cNvPr id="8" name="Текст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65221D3A-2595-4E89-BD59-A51E0B4C4808}"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2323374"/>
          </a:xfrm>
        </p:spPr>
        <p:txBody>
          <a:bodyPr rtlCol="0"/>
          <a:lstStyle>
            <a:lvl1pPr>
              <a:defRPr sz="4800"/>
            </a:lvl1pPr>
          </a:lstStyle>
          <a:p>
            <a:pPr rtl="0"/>
            <a:r>
              <a:rPr lang="ru-RU" noProof="0" smtClean="0"/>
              <a:t>Образец заголовка</a:t>
            </a:r>
            <a:endParaRPr lang="ru-RU" noProof="0"/>
          </a:p>
        </p:txBody>
      </p:sp>
      <p:sp>
        <p:nvSpPr>
          <p:cNvPr id="14" name="Текст 3"/>
          <p:cNvSpPr>
            <a:spLocks noGrp="1"/>
          </p:cNvSpPr>
          <p:nvPr>
            <p:ph type="body" sz="half" idx="13"/>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10" name="Текст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992D43AE-1D8D-4026-BBC4-3D1AFE2A3809}"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
        <p:nvSpPr>
          <p:cNvPr id="9" name="Надпись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ru-RU" noProof="0"/>
              <a:t>«</a:t>
            </a:r>
          </a:p>
        </p:txBody>
      </p:sp>
      <p:sp>
        <p:nvSpPr>
          <p:cNvPr id="13" name="Надпись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ru-RU"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3124201"/>
            <a:ext cx="8825660" cy="1653180"/>
          </a:xfrm>
        </p:spPr>
        <p:txBody>
          <a:bodyPr rtlCol="0" anchor="b"/>
          <a:lstStyle>
            <a:lvl1pPr algn="l">
              <a:defRPr sz="40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6B1B95D7-8B2C-4D7A-8452-E64C17750E10}"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ойной столбец">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200"/>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6" name="Текст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Текст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Текст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14" name="Текст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0" name="Текст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cxnSp>
        <p:nvCxnSpPr>
          <p:cNvPr id="17" name="Прямая соединительная линия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rtlCol="0"/>
          <a:lstStyle/>
          <a:p>
            <a:pPr rtl="0"/>
            <a:fld id="{72C4234C-A75C-425C-984C-313B4C2F5ED2}" type="datetime1">
              <a:rPr lang="ru-RU" noProof="0" smtClean="0"/>
              <a:t>09.02.2022</a:t>
            </a:fld>
            <a:endParaRPr lang="ru-RU" noProof="0"/>
          </a:p>
        </p:txBody>
      </p:sp>
      <p:sp>
        <p:nvSpPr>
          <p:cNvPr id="4"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200"/>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9" name="Рисунок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22" name="Текст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Текст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30" name="Рисунок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23" name="Текст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14" name="Текст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31" name="Рисунок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24" name="Текст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cxnSp>
        <p:nvCxnSpPr>
          <p:cNvPr id="17" name="Прямая соединительная линия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rtlCol="0"/>
          <a:lstStyle/>
          <a:p>
            <a:pPr rtl="0"/>
            <a:fld id="{4772FF69-75E4-47A6-B407-F71C4142FD3D}" type="datetime1">
              <a:rPr lang="ru-RU" noProof="0" smtClean="0"/>
              <a:t>09.02.2022</a:t>
            </a:fld>
            <a:endParaRPr lang="ru-RU" noProof="0"/>
          </a:p>
        </p:txBody>
      </p:sp>
      <p:sp>
        <p:nvSpPr>
          <p:cNvPr id="4"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p:txBody>
          <a:bodyPr vert="eaVert" rtlCol="0" anchor="t" anchorCtr="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F28909E9-A188-451B-89E1-4745E905AF5A}"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04212" y="430213"/>
            <a:ext cx="1752601" cy="5826125"/>
          </a:xfrm>
        </p:spPr>
        <p:txBody>
          <a:bodyPr vert="eaVert" rtlCol="0" anchor="b" anchorCtr="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a:xfrm>
            <a:off x="652463" y="887414"/>
            <a:ext cx="7423149" cy="5368924"/>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C42E9C98-CDFE-4F0E-AC53-E63DA2D354D3}"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EDE7FBDD-B546-4F89-A271-215CA65CF96F}"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861733"/>
            <a:ext cx="8825657" cy="1915647"/>
          </a:xfrm>
        </p:spPr>
        <p:txBody>
          <a:bodyPr rtlCol="0" anchor="b"/>
          <a:lstStyle>
            <a:lvl1pPr algn="l">
              <a:defRPr sz="40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135C673F-0519-45DD-83E6-D26ADD1EEE5C}" type="datetime1">
              <a:rPr lang="ru-RU" noProof="0" smtClean="0"/>
              <a:t>09.02.2022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06B3D844-B2A7-4A3C-832D-69289F9A2292}" type="datetime1">
              <a:rPr lang="ru-RU" noProof="0" smtClean="0"/>
              <a:t>09.02.2022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Текст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Дата 6"/>
          <p:cNvSpPr>
            <a:spLocks noGrp="1"/>
          </p:cNvSpPr>
          <p:nvPr>
            <p:ph type="dt" sz="half" idx="10"/>
          </p:nvPr>
        </p:nvSpPr>
        <p:spPr/>
        <p:txBody>
          <a:bodyPr rtlCol="0"/>
          <a:lstStyle/>
          <a:p>
            <a:pPr rtl="0"/>
            <a:fld id="{93D79C44-F1CF-441E-99FD-712B496103FA}" type="datetime1">
              <a:rPr lang="ru-RU" noProof="0" smtClean="0"/>
              <a:t>09.02.2022</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7" name="Дата 2"/>
          <p:cNvSpPr>
            <a:spLocks noGrp="1"/>
          </p:cNvSpPr>
          <p:nvPr>
            <p:ph type="dt" sz="half" idx="10"/>
          </p:nvPr>
        </p:nvSpPr>
        <p:spPr/>
        <p:txBody>
          <a:bodyPr rtlCol="0"/>
          <a:lstStyle/>
          <a:p>
            <a:pPr rtl="0"/>
            <a:fld id="{C9D308E7-F0A1-43DF-B765-09E3BE2C9938}" type="datetime1">
              <a:rPr lang="ru-RU" noProof="0" smtClean="0"/>
              <a:t>09.02.2022</a:t>
            </a:fld>
            <a:endParaRPr lang="ru-RU" noProof="0"/>
          </a:p>
        </p:txBody>
      </p:sp>
      <p:sp>
        <p:nvSpPr>
          <p:cNvPr id="5" name="Нижний колонтитул 3"/>
          <p:cNvSpPr>
            <a:spLocks noGrp="1"/>
          </p:cNvSpPr>
          <p:nvPr>
            <p:ph type="ftr" sz="quarter" idx="11"/>
          </p:nvPr>
        </p:nvSpPr>
        <p:spPr/>
        <p:txBody>
          <a:bodyPr rtlCol="0"/>
          <a:lstStyle/>
          <a:p>
            <a:pPr rtl="0"/>
            <a:endParaRPr lang="ru-RU" noProof="0"/>
          </a:p>
        </p:txBody>
      </p:sp>
      <p:sp>
        <p:nvSpPr>
          <p:cNvPr id="6" name="Номер слайда 4"/>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Дата 1"/>
          <p:cNvSpPr>
            <a:spLocks noGrp="1"/>
          </p:cNvSpPr>
          <p:nvPr>
            <p:ph type="dt" sz="half" idx="10"/>
          </p:nvPr>
        </p:nvSpPr>
        <p:spPr/>
        <p:txBody>
          <a:bodyPr rtlCol="0"/>
          <a:lstStyle/>
          <a:p>
            <a:pPr rtl="0"/>
            <a:fld id="{7A0A5B94-615E-4ECF-9834-CCA5B2882595}" type="datetime1">
              <a:rPr lang="ru-RU" noProof="0" smtClean="0"/>
              <a:t>09.02.2022</a:t>
            </a:fld>
            <a:endParaRPr lang="ru-RU" noProof="0"/>
          </a:p>
        </p:txBody>
      </p:sp>
      <p:sp>
        <p:nvSpPr>
          <p:cNvPr id="5" name="Нижний колонтитул 2"/>
          <p:cNvSpPr>
            <a:spLocks noGrp="1"/>
          </p:cNvSpPr>
          <p:nvPr>
            <p:ph type="ftr" sz="quarter" idx="11"/>
          </p:nvPr>
        </p:nvSpPr>
        <p:spPr/>
        <p:txBody>
          <a:bodyPr rtlCol="0"/>
          <a:lstStyle/>
          <a:p>
            <a:pPr rtl="0"/>
            <a:endParaRPr lang="ru-RU" noProof="0"/>
          </a:p>
        </p:txBody>
      </p:sp>
      <p:sp>
        <p:nvSpPr>
          <p:cNvPr id="6" name="Номер слайда 3"/>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3401064" cy="1447800"/>
          </a:xfrm>
        </p:spPr>
        <p:txBody>
          <a:bodyPr rtlCol="0" anchor="b"/>
          <a:lstStyle>
            <a:lvl1pPr algn="l">
              <a:defRPr sz="2400" b="0"/>
            </a:lvl1pPr>
          </a:lstStyle>
          <a:p>
            <a:pPr rtl="0"/>
            <a:r>
              <a:rPr lang="ru-RU" noProof="0" smtClean="0"/>
              <a:t>Образец заголовка</a:t>
            </a:r>
            <a:endParaRPr lang="ru-RU" noProof="0"/>
          </a:p>
        </p:txBody>
      </p:sp>
      <p:sp>
        <p:nvSpPr>
          <p:cNvPr id="3" name="Объект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Текст 3"/>
          <p:cNvSpPr>
            <a:spLocks noGrp="1"/>
          </p:cNvSpPr>
          <p:nvPr>
            <p:ph type="body" sz="half" idx="2"/>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7" name="Дата 4"/>
          <p:cNvSpPr>
            <a:spLocks noGrp="1"/>
          </p:cNvSpPr>
          <p:nvPr>
            <p:ph type="dt" sz="half" idx="10"/>
          </p:nvPr>
        </p:nvSpPr>
        <p:spPr/>
        <p:txBody>
          <a:bodyPr rtlCol="0"/>
          <a:lstStyle/>
          <a:p>
            <a:pPr rtl="0"/>
            <a:fld id="{77DE9A6A-5FF4-4BC8-BE9D-D0B28E07ED08}" type="datetime1">
              <a:rPr lang="ru-RU" noProof="0" smtClean="0"/>
              <a:t>09.02.2022</a:t>
            </a:fld>
            <a:endParaRPr lang="ru-RU" noProof="0"/>
          </a:p>
        </p:txBody>
      </p:sp>
      <p:sp>
        <p:nvSpPr>
          <p:cNvPr id="5" name="Нижний колонтитул 5"/>
          <p:cNvSpPr>
            <a:spLocks noGrp="1"/>
          </p:cNvSpPr>
          <p:nvPr>
            <p:ph type="ftr" sz="quarter" idx="11"/>
          </p:nvPr>
        </p:nvSpPr>
        <p:spPr/>
        <p:txBody>
          <a:bodyPr rtlCol="0"/>
          <a:lstStyle/>
          <a:p>
            <a:pPr rtl="0"/>
            <a:endParaRPr lang="ru-RU" noProof="0"/>
          </a:p>
        </p:txBody>
      </p:sp>
      <p:sp>
        <p:nvSpPr>
          <p:cNvPr id="6" name="Номер слайда 6"/>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F7C82C95-57CB-4637-908D-E009952AF30F}" type="datetime1">
              <a:rPr lang="ru-RU" noProof="0" smtClean="0"/>
              <a:t>09.02.2022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0" smtClean="0"/>
              <a:t>‹#›</a:t>
            </a:fld>
            <a:endParaRPr lang="ru-RU"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Рисунок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Овал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Рисунок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Рисунок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Прямоугольник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ru-RU" noProof="0"/>
              <a:t>Образец заголовка</a:t>
            </a:r>
          </a:p>
        </p:txBody>
      </p:sp>
      <p:sp>
        <p:nvSpPr>
          <p:cNvPr id="3" name="Текст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39671958-9150-4522-9DD7-0CB409C454A6}" type="datetime1">
              <a:rPr lang="ru-RU" noProof="0" smtClean="0"/>
              <a:t>09.02.2022</a:t>
            </a:fld>
            <a:endParaRPr lang="ru-RU" noProof="0"/>
          </a:p>
        </p:txBody>
      </p:sp>
      <p:sp>
        <p:nvSpPr>
          <p:cNvPr id="5" name="Нижний колонтитул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ru-RU" noProof="0"/>
          </a:p>
        </p:txBody>
      </p:sp>
      <p:sp>
        <p:nvSpPr>
          <p:cNvPr id="6" name="Номер слайда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ru-RU" noProof="0" smtClean="0"/>
              <a:t>‹#›</a:t>
            </a:fld>
            <a:endParaRPr lang="ru-RU"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703388" y="188913"/>
            <a:ext cx="2089150"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lnSpc>
                <a:spcPts val="4438"/>
              </a:lnSpc>
            </a:pPr>
            <a:r>
              <a:rPr lang="ru-RU" altLang="ru-RU" sz="2000" b="1" i="1" dirty="0">
                <a:solidFill>
                  <a:schemeClr val="tx1"/>
                </a:solidFill>
                <a:effectLst>
                  <a:outerShdw blurRad="38100" dist="38100" dir="2700000" algn="tl">
                    <a:srgbClr val="C0C0C0"/>
                  </a:outerShdw>
                </a:effectLst>
                <a:latin typeface="Corbel" panose="020B0503020204020204" pitchFamily="34" charset="0"/>
                <a:ea typeface="Microsoft YaHei" panose="020B0503020204020204" pitchFamily="34" charset="-122"/>
              </a:rPr>
              <a:t>ПРОЕКТ:</a:t>
            </a:r>
            <a:br>
              <a:rPr lang="ru-RU" altLang="ru-RU" sz="2000" b="1" i="1" dirty="0">
                <a:solidFill>
                  <a:schemeClr val="tx1"/>
                </a:solidFill>
                <a:effectLst>
                  <a:outerShdw blurRad="38100" dist="38100" dir="2700000" algn="tl">
                    <a:srgbClr val="C0C0C0"/>
                  </a:outerShdw>
                </a:effectLst>
                <a:latin typeface="Corbel" panose="020B0503020204020204" pitchFamily="34" charset="0"/>
                <a:ea typeface="Microsoft YaHei" panose="020B0503020204020204" pitchFamily="34" charset="-122"/>
              </a:rPr>
            </a:br>
            <a:r>
              <a:rPr lang="ru-RU" altLang="ru-RU" sz="2000" b="1" i="1" dirty="0">
                <a:solidFill>
                  <a:schemeClr val="tx1"/>
                </a:solidFill>
                <a:latin typeface="Corbel" panose="020B0503020204020204" pitchFamily="34" charset="0"/>
                <a:ea typeface="Microsoft YaHei" panose="020B0503020204020204" pitchFamily="34" charset="-122"/>
              </a:rPr>
              <a:t>ПРАВОВОЕ </a:t>
            </a:r>
            <a:br>
              <a:rPr lang="ru-RU" altLang="ru-RU" sz="2000" b="1" i="1" dirty="0">
                <a:solidFill>
                  <a:schemeClr val="tx1"/>
                </a:solidFill>
                <a:latin typeface="Corbel" panose="020B0503020204020204" pitchFamily="34" charset="0"/>
                <a:ea typeface="Microsoft YaHei" panose="020B0503020204020204" pitchFamily="34" charset="-122"/>
              </a:rPr>
            </a:br>
            <a:r>
              <a:rPr lang="ru-RU" altLang="ru-RU" sz="2000" b="1" i="1" dirty="0">
                <a:solidFill>
                  <a:schemeClr val="tx1"/>
                </a:solidFill>
                <a:latin typeface="Corbel" panose="020B0503020204020204" pitchFamily="34" charset="0"/>
                <a:ea typeface="Microsoft YaHei" panose="020B0503020204020204" pitchFamily="34" charset="-122"/>
              </a:rPr>
              <a:t>ПРОСВЕЩЕНИЕ </a:t>
            </a:r>
            <a:br>
              <a:rPr lang="ru-RU" altLang="ru-RU" sz="2000" b="1" i="1" dirty="0">
                <a:solidFill>
                  <a:schemeClr val="tx1"/>
                </a:solidFill>
                <a:latin typeface="Corbel" panose="020B0503020204020204" pitchFamily="34" charset="0"/>
                <a:ea typeface="Microsoft YaHei" panose="020B0503020204020204" pitchFamily="34" charset="-122"/>
              </a:rPr>
            </a:br>
            <a:r>
              <a:rPr lang="ru-RU" altLang="ru-RU" sz="2000" b="1" i="1" dirty="0">
                <a:solidFill>
                  <a:schemeClr val="tx1"/>
                </a:solidFill>
                <a:latin typeface="Corbel" panose="020B0503020204020204" pitchFamily="34" charset="0"/>
                <a:ea typeface="Microsoft YaHei" panose="020B0503020204020204" pitchFamily="34" charset="-122"/>
              </a:rPr>
              <a:t>НА ЮФ ВСГУТУ</a:t>
            </a:r>
          </a:p>
        </p:txBody>
      </p:sp>
      <p:sp>
        <p:nvSpPr>
          <p:cNvPr id="9218" name="Rectangle 2"/>
          <p:cNvSpPr>
            <a:spLocks noChangeArrowheads="1"/>
          </p:cNvSpPr>
          <p:nvPr/>
        </p:nvSpPr>
        <p:spPr bwMode="auto">
          <a:xfrm>
            <a:off x="5482379" y="1700809"/>
            <a:ext cx="5923074" cy="525401"/>
          </a:xfrm>
          <a:prstGeom prst="rect">
            <a:avLst/>
          </a:prstGeom>
          <a:solidFill>
            <a:srgbClr val="FFFFFF"/>
          </a:solidFill>
          <a:ln w="25560" cap="sq">
            <a:solidFill>
              <a:srgbClr val="8CADA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buClrTx/>
              <a:buFontTx/>
              <a:buNone/>
            </a:pPr>
            <a:r>
              <a:rPr lang="ru-RU" altLang="ru-RU" sz="2800" b="1" dirty="0" smtClean="0">
                <a:solidFill>
                  <a:srgbClr val="002E54"/>
                </a:solidFill>
                <a:latin typeface="Arial" panose="020B0604020202020204" pitchFamily="34" charset="0"/>
              </a:rPr>
              <a:t>Информационная безопасность</a:t>
            </a:r>
            <a:endParaRPr lang="ru-RU" altLang="ru-RU" sz="2800" b="1" dirty="0">
              <a:solidFill>
                <a:schemeClr val="tx2">
                  <a:lumMod val="25000"/>
                </a:schemeClr>
              </a:solidFill>
              <a:latin typeface="Arial" panose="020B0604020202020204" pitchFamily="34" charset="0"/>
            </a:endParaRPr>
          </a:p>
        </p:txBody>
      </p:sp>
      <p:sp>
        <p:nvSpPr>
          <p:cNvPr id="9219" name="Rectangle 3"/>
          <p:cNvSpPr>
            <a:spLocks noChangeArrowheads="1"/>
          </p:cNvSpPr>
          <p:nvPr/>
        </p:nvSpPr>
        <p:spPr bwMode="auto">
          <a:xfrm>
            <a:off x="9072563" y="5876925"/>
            <a:ext cx="11858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buClrTx/>
              <a:buFontTx/>
              <a:buNone/>
            </a:pPr>
            <a:r>
              <a:rPr lang="ru-RU" altLang="ru-RU" dirty="0">
                <a:solidFill>
                  <a:schemeClr val="tx1"/>
                </a:solidFill>
                <a:latin typeface="Arial" panose="020B0604020202020204" pitchFamily="34" charset="0"/>
              </a:rPr>
              <a:t>Улан-Удэ</a:t>
            </a:r>
          </a:p>
          <a:p>
            <a:pPr algn="ctr">
              <a:buClrTx/>
              <a:buFontTx/>
              <a:buNone/>
            </a:pPr>
            <a:r>
              <a:rPr lang="ru-RU" altLang="ru-RU" dirty="0">
                <a:solidFill>
                  <a:schemeClr val="tx1"/>
                </a:solidFill>
                <a:latin typeface="Arial" panose="020B0604020202020204" pitchFamily="34" charset="0"/>
              </a:rPr>
              <a:t>2021</a:t>
            </a:r>
          </a:p>
        </p:txBody>
      </p:sp>
      <p:sp>
        <p:nvSpPr>
          <p:cNvPr id="9220" name="Rectangle 4"/>
          <p:cNvSpPr>
            <a:spLocks noChangeArrowheads="1"/>
          </p:cNvSpPr>
          <p:nvPr/>
        </p:nvSpPr>
        <p:spPr bwMode="auto">
          <a:xfrm>
            <a:off x="7299326" y="431801"/>
            <a:ext cx="2289175" cy="917575"/>
          </a:xfrm>
          <a:prstGeom prst="rect">
            <a:avLst/>
          </a:prstGeom>
          <a:solidFill>
            <a:srgbClr val="FFFFFF"/>
          </a:solidFill>
          <a:ln w="25560" cap="sq">
            <a:solidFill>
              <a:srgbClr val="8CADA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r">
              <a:buClrTx/>
              <a:buFontTx/>
              <a:buNone/>
            </a:pPr>
            <a:r>
              <a:rPr lang="ru-RU" altLang="ru-RU" sz="5400" b="1" dirty="0">
                <a:solidFill>
                  <a:srgbClr val="002060"/>
                </a:solidFill>
                <a:latin typeface="Arial" panose="020B0604020202020204" pitchFamily="34" charset="0"/>
              </a:rPr>
              <a:t>Тема: </a:t>
            </a:r>
          </a:p>
        </p:txBody>
      </p:sp>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2001838" y="2698751"/>
            <a:ext cx="3740150" cy="373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974579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883" y="1617720"/>
            <a:ext cx="11321935" cy="45858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Будь аккуратным со ссылками, содержащимися в электронных письмах и личных сообщениях;</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Не отправляй конфиденциальную, личную или финансовую информацию;</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Будь внимателен! Фальшивые, похожие на сайты крупных компаний веб-сайты предназначены для обмана клиентов для сбора их личной информации;</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Не совершай покупки в Интернете, не обсудив это с родителями;</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Не общайся с незнакомцами в Сети и не переходи по подозрительным ссылкам;</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Если кто-то из твоих друзей внезапно попросит перечислить ему деньги, обязательно перезвони этому человеку и узнай, действительно ли, ему нужны деньги</a:t>
            </a:r>
            <a:r>
              <a:rPr lang="ru-RU" sz="2800" dirty="0" smtClean="0">
                <a:solidFill>
                  <a:schemeClr val="tx2">
                    <a:lumMod val="10000"/>
                  </a:schemeClr>
                </a:solidFill>
              </a:rPr>
              <a:t>.</a:t>
            </a:r>
            <a:endParaRPr lang="ru-RU" sz="2800" dirty="0">
              <a:solidFill>
                <a:schemeClr val="tx2">
                  <a:lumMod val="10000"/>
                </a:schemeClr>
              </a:solidFill>
            </a:endParaRPr>
          </a:p>
        </p:txBody>
      </p:sp>
      <p:sp>
        <p:nvSpPr>
          <p:cNvPr id="6" name="TextBox 5"/>
          <p:cNvSpPr txBox="1"/>
          <p:nvPr/>
        </p:nvSpPr>
        <p:spPr>
          <a:xfrm>
            <a:off x="590204" y="532015"/>
            <a:ext cx="9692640" cy="769441"/>
          </a:xfrm>
          <a:prstGeom prst="rect">
            <a:avLst/>
          </a:prstGeom>
          <a:noFill/>
        </p:spPr>
        <p:txBody>
          <a:bodyPr wrap="square" rtlCol="0">
            <a:spAutoFit/>
          </a:bodyPr>
          <a:lstStyle/>
          <a:p>
            <a:pPr algn="ctr"/>
            <a:r>
              <a:rPr lang="ru-RU" sz="4400" dirty="0" smtClean="0"/>
              <a:t>ПРАВИЛА БЕЗОПАСНОСТИ В СЕТИ</a:t>
            </a:r>
            <a:endParaRPr lang="ru-RU" sz="4400" dirty="0"/>
          </a:p>
        </p:txBody>
      </p:sp>
    </p:spTree>
    <p:extLst>
      <p:ext uri="{BB962C8B-B14F-4D97-AF65-F5344CB8AC3E}">
        <p14:creationId xmlns:p14="http://schemas.microsoft.com/office/powerpoint/2010/main" val="370084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014" y="515389"/>
            <a:ext cx="9800706" cy="646331"/>
          </a:xfrm>
          <a:prstGeom prst="rect">
            <a:avLst/>
          </a:prstGeom>
          <a:noFill/>
        </p:spPr>
        <p:txBody>
          <a:bodyPr wrap="square" rtlCol="0">
            <a:spAutoFit/>
          </a:bodyPr>
          <a:lstStyle/>
          <a:p>
            <a:pPr algn="ctr"/>
            <a:r>
              <a:rPr lang="ru-RU" sz="3600" dirty="0" smtClean="0"/>
              <a:t>Борьба с мошенничеством в ИНТЕРНЕТЕ</a:t>
            </a:r>
            <a:endParaRPr lang="ru-RU" sz="3600" dirty="0"/>
          </a:p>
        </p:txBody>
      </p:sp>
      <p:sp>
        <p:nvSpPr>
          <p:cNvPr id="4" name="Прямоугольник 3"/>
          <p:cNvSpPr/>
          <p:nvPr/>
        </p:nvSpPr>
        <p:spPr>
          <a:xfrm>
            <a:off x="681644" y="1516885"/>
            <a:ext cx="6096000" cy="1384995"/>
          </a:xfrm>
          <a:prstGeom prst="rect">
            <a:avLst/>
          </a:prstGeom>
        </p:spPr>
        <p:txBody>
          <a:bodyPr>
            <a:spAutoFit/>
          </a:bodyPr>
          <a:lstStyle/>
          <a:p>
            <a:pPr indent="457200" algn="just"/>
            <a:r>
              <a:rPr lang="ru-RU" sz="2800" b="1" dirty="0" smtClean="0">
                <a:latin typeface="Times New Roman" panose="02020603050405020304" pitchFamily="18" charset="0"/>
                <a:cs typeface="Times New Roman" panose="02020603050405020304" pitchFamily="18" charset="0"/>
              </a:rPr>
              <a:t>Напиши вместе с родителями заявление </a:t>
            </a:r>
            <a:r>
              <a:rPr lang="ru-RU" sz="2800" b="1" dirty="0">
                <a:latin typeface="Times New Roman" panose="02020603050405020304" pitchFamily="18" charset="0"/>
                <a:cs typeface="Times New Roman" panose="02020603050405020304" pitchFamily="18" charset="0"/>
              </a:rPr>
              <a:t>в отдел по защите прав потребителей. </a:t>
            </a:r>
            <a:endParaRPr lang="ru-RU" sz="2800" b="1" dirty="0" smtClean="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99466" y="1606176"/>
            <a:ext cx="3998422" cy="1815882"/>
          </a:xfrm>
          <a:prstGeom prst="rect">
            <a:avLst/>
          </a:prstGeom>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Не забудь написать жалобу и в полицию по факту </a:t>
            </a:r>
            <a:r>
              <a:rPr lang="ru-RU" sz="2800" b="1" dirty="0" smtClean="0">
                <a:latin typeface="Times New Roman" panose="02020603050405020304" pitchFamily="18" charset="0"/>
                <a:cs typeface="Times New Roman" panose="02020603050405020304" pitchFamily="18" charset="0"/>
              </a:rPr>
              <a:t>мошенничества!!!</a:t>
            </a:r>
            <a:endParaRPr lang="ru-RU" sz="2800" b="1"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9042862" y="3716962"/>
            <a:ext cx="789709" cy="639342"/>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9" name="Прямоугольник 8"/>
          <p:cNvSpPr/>
          <p:nvPr/>
        </p:nvSpPr>
        <p:spPr>
          <a:xfrm>
            <a:off x="6550429" y="4716972"/>
            <a:ext cx="5394960" cy="1569660"/>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Уголовный Кодекс предусматривает уголовную ответственность за мошенничество в компьютерной информации (ст. 159.6 УК РФ).</a:t>
            </a:r>
          </a:p>
        </p:txBody>
      </p:sp>
      <p:sp>
        <p:nvSpPr>
          <p:cNvPr id="11" name="Прямоугольник 10"/>
          <p:cNvSpPr/>
          <p:nvPr/>
        </p:nvSpPr>
        <p:spPr>
          <a:xfrm>
            <a:off x="681644" y="2826249"/>
            <a:ext cx="5328457" cy="954107"/>
          </a:xfrm>
          <a:prstGeom prst="rect">
            <a:avLst/>
          </a:prstGeom>
        </p:spPr>
        <p:txBody>
          <a:bodyPr wrap="square">
            <a:spAutoFit/>
          </a:bodyPr>
          <a:lstStyle/>
          <a:p>
            <a:pPr indent="457200" algn="just"/>
            <a:r>
              <a:rPr lang="ru-RU" sz="2800" b="1" dirty="0" smtClean="0">
                <a:latin typeface="Times New Roman" panose="02020603050405020304" pitchFamily="18" charset="0"/>
                <a:cs typeface="Times New Roman" panose="02020603050405020304" pitchFamily="18" charset="0"/>
              </a:rPr>
              <a:t>К такому документу приложи все имеющиеся чеки. </a:t>
            </a:r>
            <a:endParaRPr lang="ru-RU" sz="2800" b="1"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rot="10800000">
            <a:off x="5311833" y="5328458"/>
            <a:ext cx="1080655" cy="473825"/>
          </a:xfrm>
          <a:prstGeom prst="right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66075"/>
            <a:ext cx="4468091" cy="2792557"/>
          </a:xfrm>
          <a:prstGeom prst="rect">
            <a:avLst/>
          </a:prstGeom>
        </p:spPr>
      </p:pic>
    </p:spTree>
    <p:extLst>
      <p:ext uri="{BB962C8B-B14F-4D97-AF65-F5344CB8AC3E}">
        <p14:creationId xmlns:p14="http://schemas.microsoft.com/office/powerpoint/2010/main" val="140490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383" y="235126"/>
            <a:ext cx="10151497" cy="646331"/>
          </a:xfrm>
          <a:prstGeom prst="rect">
            <a:avLst/>
          </a:prstGeom>
        </p:spPr>
        <p:txBody>
          <a:bodyPr wrap="none">
            <a:spAutoFit/>
          </a:bodyPr>
          <a:lstStyle/>
          <a:p>
            <a:r>
              <a:rPr lang="ru-RU"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Кибербуллинг</a:t>
            </a:r>
            <a:r>
              <a:rPr lang="ru-RU"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или виртуальное </a:t>
            </a:r>
            <a:r>
              <a:rPr lang="ru-RU"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издевательство</a:t>
            </a:r>
            <a:endParaRPr lang="ru-RU" sz="3600" dirty="0"/>
          </a:p>
        </p:txBody>
      </p:sp>
      <p:sp>
        <p:nvSpPr>
          <p:cNvPr id="3" name="Прямоугольник 2"/>
          <p:cNvSpPr/>
          <p:nvPr/>
        </p:nvSpPr>
        <p:spPr>
          <a:xfrm>
            <a:off x="423572" y="4375003"/>
            <a:ext cx="11397126" cy="2062103"/>
          </a:xfrm>
          <a:prstGeom prst="rect">
            <a:avLst/>
          </a:prstGeom>
        </p:spPr>
        <p:txBody>
          <a:bodyPr wrap="square">
            <a:spAutoFit/>
          </a:bodyPr>
          <a:lstStyle/>
          <a:p>
            <a:pPr indent="457200" algn="just"/>
            <a:r>
              <a:rPr lang="ru-RU" sz="3200" b="1" dirty="0" err="1">
                <a:latin typeface="Times New Roman" panose="02020603050405020304" pitchFamily="18" charset="0"/>
                <a:cs typeface="Times New Roman" panose="02020603050405020304" pitchFamily="18" charset="0"/>
              </a:rPr>
              <a:t>Кибербуллинг</a:t>
            </a:r>
            <a:r>
              <a:rPr lang="ru-RU" sz="3200" b="1" dirty="0">
                <a:latin typeface="Times New Roman" panose="02020603050405020304" pitchFamily="18" charset="0"/>
                <a:cs typeface="Times New Roman" panose="02020603050405020304" pitchFamily="18" charset="0"/>
              </a:rPr>
              <a:t> — </a:t>
            </a:r>
            <a:r>
              <a:rPr lang="ru-RU" sz="3200" b="1" dirty="0" smtClean="0">
                <a:latin typeface="Times New Roman" panose="02020603050405020304" pitchFamily="18" charset="0"/>
                <a:cs typeface="Times New Roman" panose="02020603050405020304" pitchFamily="18" charset="0"/>
              </a:rPr>
              <a:t>это преследование </a:t>
            </a:r>
            <a:r>
              <a:rPr lang="ru-RU" sz="3200" b="1" dirty="0">
                <a:latin typeface="Times New Roman" panose="02020603050405020304" pitchFamily="18" charset="0"/>
                <a:cs typeface="Times New Roman" panose="02020603050405020304" pitchFamily="18" charset="0"/>
              </a:rPr>
              <a:t>сообщениями, содержащими оскорбления, агрессию, запугивание; хулиганство; социальное бойкотирование с помощью различных интернет-сервисов.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175" y="1242504"/>
            <a:ext cx="5220392" cy="2991183"/>
          </a:xfrm>
          <a:prstGeom prst="rect">
            <a:avLst/>
          </a:prstGeom>
          <a:ln>
            <a:noFill/>
          </a:ln>
          <a:effectLst>
            <a:softEdge rad="112500"/>
          </a:effectLst>
        </p:spPr>
      </p:pic>
    </p:spTree>
    <p:extLst>
      <p:ext uri="{BB962C8B-B14F-4D97-AF65-F5344CB8AC3E}">
        <p14:creationId xmlns:p14="http://schemas.microsoft.com/office/powerpoint/2010/main" val="254970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498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2450" y="1372786"/>
            <a:ext cx="11411623" cy="470898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Не бросайся в бой. Лучший способ: посоветоваться как себя вести и, если нет того, к кому можно обратиться, то вначале успокоиться. Если ты начнешь отвечать оскорблениями на оскорбления, то только еще больше разожжешь конфликт;</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 Управляй своей </a:t>
            </a:r>
            <a:r>
              <a:rPr lang="ru-RU" sz="2000" b="1" dirty="0" err="1" smtClean="0">
                <a:latin typeface="Times New Roman" panose="02020603050405020304" pitchFamily="18" charset="0"/>
                <a:cs typeface="Times New Roman" panose="02020603050405020304" pitchFamily="18" charset="0"/>
              </a:rPr>
              <a:t>киберрепутацией</a:t>
            </a:r>
            <a:r>
              <a:rPr lang="ru-RU" sz="2000" b="1"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Анонимность в сети мнимая. Существуют способы выяснить, кто стоит за анонимным аккаунтом; </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Не стоит вести хулиганский образ виртуальной жизни. Интернет фиксирует все твои действия и сохраняет их. Удалить их будет крайне затруднительно. </a:t>
            </a:r>
            <a:r>
              <a:rPr lang="ru-RU" sz="2000" b="1" dirty="0" smtClean="0">
                <a:solidFill>
                  <a:srgbClr val="FF0000"/>
                </a:solidFill>
                <a:latin typeface="Times New Roman" panose="02020603050405020304" pitchFamily="18" charset="0"/>
                <a:cs typeface="Times New Roman" panose="02020603050405020304" pitchFamily="18" charset="0"/>
              </a:rPr>
              <a:t>ПОМНИ ДАЖЕ УДАЛЕННЫЙ ТЕКСТ МОЖНО ВОССТАНОВИТЬ</a:t>
            </a:r>
            <a:r>
              <a:rPr lang="ru-RU" sz="2000" b="1" dirty="0" smtClean="0">
                <a:latin typeface="Times New Roman" panose="02020603050405020304" pitchFamily="18" charset="0"/>
                <a:cs typeface="Times New Roman" panose="02020603050405020304" pitchFamily="18" charset="0"/>
              </a:rPr>
              <a:t>, а этим уже занимаются специальные службы; </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Веди себя вежливо; </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Игнорируй единичный негатив. Одноразовые оскорбительные сообщения лучше игнорировать. Обычно агрессия прекращается на начальной стадии;</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Бань агрессора. В программах обмена мгновенными сообщениями, в социальных сетях есть возможность блокировки отправки сообщений с определенных адресов.</a:t>
            </a:r>
            <a:endParaRPr lang="ru-RU" sz="20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822960" y="285006"/>
            <a:ext cx="9235440" cy="7718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smtClean="0">
                <a:solidFill>
                  <a:srgbClr val="FF0000"/>
                </a:solidFill>
                <a:latin typeface="Times New Roman" panose="02020603050405020304" pitchFamily="18" charset="0"/>
                <a:cs typeface="Times New Roman" panose="02020603050405020304" pitchFamily="18" charset="0"/>
              </a:rPr>
              <a:t>Основные советы по борьбе с </a:t>
            </a:r>
            <a:r>
              <a:rPr lang="ru-RU" sz="3200" b="1" dirty="0" err="1" smtClean="0">
                <a:solidFill>
                  <a:srgbClr val="FF0000"/>
                </a:solidFill>
                <a:latin typeface="Times New Roman" panose="02020603050405020304" pitchFamily="18" charset="0"/>
                <a:cs typeface="Times New Roman" panose="02020603050405020304" pitchFamily="18" charset="0"/>
              </a:rPr>
              <a:t>кибербуллингом</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93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965" y="2105560"/>
            <a:ext cx="5277150" cy="4247317"/>
          </a:xfrm>
          <a:prstGeom prst="rect">
            <a:avLst/>
          </a:prstGeom>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	</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Жертвами виртуальных педофилов в последние годы все чаще становятся дети. Безобидная переписка в интернете перетекает в недвусмысленные намеки и обмен фотографиями интимного характера.</a:t>
            </a:r>
          </a:p>
          <a:p>
            <a:pPr algn="just"/>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Сегодня интернетом активно пользуются 72% российских подростков. Каждый второй ребенок, зарегистрированный «</a:t>
            </a:r>
            <a:r>
              <a:rPr lang="ru-RU" b="1" dirty="0" err="1"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ВКонтакте</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хотя бы раз получал сообщения интимного характера. </a:t>
            </a:r>
          </a:p>
          <a:p>
            <a:pPr algn="just"/>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Отдельная тема, которая становится все актуальнее, – интернет-</a:t>
            </a:r>
            <a:r>
              <a:rPr lang="ru-RU" b="1" dirty="0" err="1"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груминг</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когда взрослый устанавливает дружеский контакт с ребенком через </a:t>
            </a:r>
            <a:r>
              <a:rPr lang="ru-RU" b="1" dirty="0" err="1"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соцсети</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чтобы затем в реальной жизни склонить его к сексуальному контакту.</a:t>
            </a:r>
            <a:endParaRPr lang="ru-RU" b="1" dirty="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27" y="2089946"/>
            <a:ext cx="6279962" cy="4247318"/>
          </a:xfrm>
          <a:prstGeom prst="rect">
            <a:avLst/>
          </a:prstGeom>
          <a:ln w="28575">
            <a:solidFill>
              <a:schemeClr val="tx1"/>
            </a:solidFill>
          </a:ln>
          <a:effectLst>
            <a:outerShdw blurRad="76200" dist="12700" dir="2700000" sy="-23000" kx="-800400" algn="bl" rotWithShape="0">
              <a:prstClr val="black">
                <a:alpha val="20000"/>
              </a:prstClr>
            </a:outerShdw>
          </a:effectLst>
        </p:spPr>
      </p:pic>
      <p:sp>
        <p:nvSpPr>
          <p:cNvPr id="5" name="Прямоугольник 4"/>
          <p:cNvSpPr/>
          <p:nvPr/>
        </p:nvSpPr>
        <p:spPr>
          <a:xfrm>
            <a:off x="244965" y="-128081"/>
            <a:ext cx="11326351" cy="1754326"/>
          </a:xfrm>
          <a:prstGeom prst="rect">
            <a:avLst/>
          </a:prstGeom>
          <a:noFill/>
        </p:spPr>
        <p:txBody>
          <a:bodyPr wrap="square" lIns="91440" tIns="45720" rIns="91440" bIns="45720">
            <a:spAutoFit/>
          </a:bodyPr>
          <a:lstStyle/>
          <a:p>
            <a:pPr algn="ctr"/>
            <a:r>
              <a:rPr lang="ru-RU"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Шанс попасть в руки педофила</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11955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77" y="246109"/>
            <a:ext cx="10255437" cy="1126699"/>
          </a:xfrm>
        </p:spPr>
        <p:txBody>
          <a:bodyPr/>
          <a:lstStyle/>
          <a:p>
            <a:pPr algn="ctr"/>
            <a:r>
              <a:rPr lang="ru-RU" sz="3600" b="1" dirty="0" smtClean="0">
                <a:latin typeface="Times New Roman" panose="02020603050405020304" pitchFamily="18" charset="0"/>
                <a:cs typeface="Times New Roman" panose="02020603050405020304" pitchFamily="18" charset="0"/>
              </a:rPr>
              <a:t>Что нужно делать, чтобы не попасть в руки педофила?</a:t>
            </a:r>
            <a:endParaRPr lang="ru-RU" sz="3600" b="1"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011508998"/>
              </p:ext>
            </p:extLst>
          </p:nvPr>
        </p:nvGraphicFramePr>
        <p:xfrm>
          <a:off x="106877" y="1301557"/>
          <a:ext cx="5617029" cy="5170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900264151"/>
              </p:ext>
            </p:extLst>
          </p:nvPr>
        </p:nvGraphicFramePr>
        <p:xfrm>
          <a:off x="5403274" y="1444060"/>
          <a:ext cx="6377048" cy="53038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6811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64171" y="-120249"/>
            <a:ext cx="4188647" cy="1323439"/>
          </a:xfrm>
          <a:prstGeom prst="rect">
            <a:avLst/>
          </a:prstGeom>
          <a:noFill/>
        </p:spPr>
        <p:txBody>
          <a:bodyPr wrap="none" lIns="91440" tIns="45720" rIns="91440" bIns="45720">
            <a:spAutoFit/>
          </a:bodyPr>
          <a:lstStyle/>
          <a:p>
            <a:pPr algn="ctr"/>
            <a:r>
              <a:rPr lang="ru-RU"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Шантаж</a:t>
            </a:r>
            <a:endParaRPr lang="ru-RU"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32245" y="1344707"/>
            <a:ext cx="4873155" cy="35394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ru-RU" sz="3200" b="1" dirty="0" smtClean="0">
                <a:latin typeface="Times New Roman" panose="02020603050405020304" pitchFamily="18" charset="0"/>
                <a:cs typeface="Times New Roman" panose="02020603050405020304" pitchFamily="18" charset="0"/>
              </a:rPr>
              <a:t>Распространены случая шантажа в сети, когда просят заплатить выкуп в обмен на нераспространение компрометирующей информации.</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105400" y="1344707"/>
            <a:ext cx="6583738"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ru-RU" sz="2000" b="1" dirty="0">
                <a:latin typeface="Times New Roman" panose="02020603050405020304" pitchFamily="18" charset="0"/>
                <a:cs typeface="Times New Roman" panose="02020603050405020304" pitchFamily="18" charset="0"/>
              </a:rPr>
              <a:t>Попав в такую ситуацию, не </a:t>
            </a:r>
            <a:r>
              <a:rPr lang="ru-RU" sz="2000" b="1" dirty="0" smtClean="0">
                <a:latin typeface="Times New Roman" panose="02020603050405020304" pitchFamily="18" charset="0"/>
                <a:cs typeface="Times New Roman" panose="02020603050405020304" pitchFamily="18" charset="0"/>
              </a:rPr>
              <a:t>поддавайся </a:t>
            </a:r>
            <a:r>
              <a:rPr lang="ru-RU" sz="2000" b="1" dirty="0">
                <a:latin typeface="Times New Roman" panose="02020603050405020304" pitchFamily="18" charset="0"/>
                <a:cs typeface="Times New Roman" panose="02020603050405020304" pitchFamily="18" charset="0"/>
              </a:rPr>
              <a:t>на уловки злоумышленников и не </a:t>
            </a:r>
            <a:r>
              <a:rPr lang="ru-RU" sz="2000" b="1" dirty="0" smtClean="0">
                <a:latin typeface="Times New Roman" panose="02020603050405020304" pitchFamily="18" charset="0"/>
                <a:cs typeface="Times New Roman" panose="02020603050405020304" pitchFamily="18" charset="0"/>
              </a:rPr>
              <a:t>переводи деньги, потому, что:</a:t>
            </a: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п</a:t>
            </a:r>
            <a:r>
              <a:rPr lang="ru-RU" sz="2000" b="1" dirty="0" smtClean="0">
                <a:latin typeface="Times New Roman" panose="02020603050405020304" pitchFamily="18" charset="0"/>
                <a:cs typeface="Times New Roman" panose="02020603050405020304" pitchFamily="18" charset="0"/>
              </a:rPr>
              <a:t>одобные </a:t>
            </a:r>
            <a:r>
              <a:rPr lang="ru-RU" sz="2000" b="1" dirty="0">
                <a:latin typeface="Times New Roman" panose="02020603050405020304" pitchFamily="18" charset="0"/>
                <a:cs typeface="Times New Roman" panose="02020603050405020304" pitchFamily="18" charset="0"/>
              </a:rPr>
              <a:t>угрозы зачастую безосновательны. К тому же, полной уверенности в том, что вымогательство не повторится снова, у </a:t>
            </a:r>
            <a:r>
              <a:rPr lang="ru-RU" sz="2000" b="1" dirty="0" smtClean="0">
                <a:latin typeface="Times New Roman" panose="02020603050405020304" pitchFamily="18" charset="0"/>
                <a:cs typeface="Times New Roman" panose="02020603050405020304" pitchFamily="18" charset="0"/>
              </a:rPr>
              <a:t>тебя </a:t>
            </a:r>
            <a:r>
              <a:rPr lang="ru-RU" sz="2000" b="1" dirty="0">
                <a:latin typeface="Times New Roman" panose="02020603050405020304" pitchFamily="18" charset="0"/>
                <a:cs typeface="Times New Roman" panose="02020603050405020304" pitchFamily="18" charset="0"/>
              </a:rPr>
              <a:t>никогда не </a:t>
            </a:r>
            <a:r>
              <a:rPr lang="ru-RU" sz="2000" b="1" dirty="0" smtClean="0">
                <a:latin typeface="Times New Roman" panose="02020603050405020304" pitchFamily="18" charset="0"/>
                <a:cs typeface="Times New Roman" panose="02020603050405020304" pitchFamily="18" charset="0"/>
              </a:rPr>
              <a:t>будет;</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н</a:t>
            </a:r>
            <a:r>
              <a:rPr lang="ru-RU" sz="2000" b="1" dirty="0" smtClean="0">
                <a:latin typeface="Times New Roman" panose="02020603050405020304" pitchFamily="18" charset="0"/>
                <a:cs typeface="Times New Roman" panose="02020603050405020304" pitchFamily="18" charset="0"/>
              </a:rPr>
              <a:t>е</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выходи </a:t>
            </a:r>
            <a:r>
              <a:rPr lang="ru-RU" sz="2000" b="1" dirty="0">
                <a:latin typeface="Times New Roman" panose="02020603050405020304" pitchFamily="18" charset="0"/>
                <a:cs typeface="Times New Roman" panose="02020603050405020304" pitchFamily="18" charset="0"/>
              </a:rPr>
              <a:t>с шантажистом на </a:t>
            </a:r>
            <a:r>
              <a:rPr lang="ru-RU" sz="2000" b="1" dirty="0" smtClean="0">
                <a:latin typeface="Times New Roman" panose="02020603050405020304" pitchFamily="18" charset="0"/>
                <a:cs typeface="Times New Roman" panose="02020603050405020304" pitchFamily="18" charset="0"/>
              </a:rPr>
              <a:t>связь;</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о</a:t>
            </a:r>
            <a:r>
              <a:rPr lang="ru-RU" sz="2000" b="1" dirty="0" smtClean="0">
                <a:latin typeface="Times New Roman" panose="02020603050405020304" pitchFamily="18" charset="0"/>
                <a:cs typeface="Times New Roman" panose="02020603050405020304" pitchFamily="18" charset="0"/>
              </a:rPr>
              <a:t>братись с родителями </a:t>
            </a:r>
            <a:r>
              <a:rPr lang="ru-RU" sz="2000" b="1" dirty="0">
                <a:latin typeface="Times New Roman" panose="02020603050405020304" pitchFamily="18" charset="0"/>
                <a:cs typeface="Times New Roman" panose="02020603050405020304" pitchFamily="18" charset="0"/>
              </a:rPr>
              <a:t>в полицию по месту вашего жительства с заявлением о вымогательстве, приложив скриншоты </a:t>
            </a:r>
            <a:r>
              <a:rPr lang="ru-RU" sz="2000" b="1" dirty="0" smtClean="0">
                <a:latin typeface="Times New Roman" panose="02020603050405020304" pitchFamily="18" charset="0"/>
                <a:cs typeface="Times New Roman" panose="02020603050405020304" pitchFamily="18" charset="0"/>
              </a:rPr>
              <a:t>сообщений;</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smtClean="0">
                <a:latin typeface="Times New Roman" panose="02020603050405020304" pitchFamily="18" charset="0"/>
                <a:cs typeface="Times New Roman" panose="02020603050405020304" pitchFamily="18" charset="0"/>
              </a:rPr>
              <a:t>сообщи полиции </a:t>
            </a:r>
            <a:r>
              <a:rPr lang="ru-RU" sz="2000" b="1" dirty="0">
                <a:latin typeface="Times New Roman" panose="02020603050405020304" pitchFamily="18" charset="0"/>
                <a:cs typeface="Times New Roman" panose="02020603050405020304" pitchFamily="18" charset="0"/>
              </a:rPr>
              <a:t>номер телефона, на который мошенники просят перевести деньги, и суть </a:t>
            </a:r>
            <a:r>
              <a:rPr lang="ru-RU" sz="2000" b="1" dirty="0" smtClean="0">
                <a:latin typeface="Times New Roman" panose="02020603050405020304" pitchFamily="18" charset="0"/>
                <a:cs typeface="Times New Roman" panose="02020603050405020304" pitchFamily="18" charset="0"/>
              </a:rPr>
              <a:t>мошенничества;</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ч</a:t>
            </a:r>
            <a:r>
              <a:rPr lang="ru-RU" sz="2000" b="1" dirty="0" smtClean="0">
                <a:latin typeface="Times New Roman" panose="02020603050405020304" pitchFamily="18" charset="0"/>
                <a:cs typeface="Times New Roman" panose="02020603050405020304" pitchFamily="18" charset="0"/>
              </a:rPr>
              <a:t>тобы </a:t>
            </a:r>
            <a:r>
              <a:rPr lang="ru-RU" sz="2000" b="1" dirty="0">
                <a:latin typeface="Times New Roman" panose="02020603050405020304" pitchFamily="18" charset="0"/>
                <a:cs typeface="Times New Roman" panose="02020603050405020304" pitchFamily="18" charset="0"/>
              </a:rPr>
              <a:t>минимизировать такие риски в будущем, </a:t>
            </a:r>
            <a:r>
              <a:rPr lang="ru-RU" sz="2000" b="1" dirty="0" smtClean="0">
                <a:latin typeface="Times New Roman" panose="02020603050405020304" pitchFamily="18" charset="0"/>
                <a:cs typeface="Times New Roman" panose="02020603050405020304" pitchFamily="18" charset="0"/>
              </a:rPr>
              <a:t>сделай </a:t>
            </a:r>
            <a:r>
              <a:rPr lang="ru-RU" sz="2000" b="1" dirty="0">
                <a:latin typeface="Times New Roman" panose="02020603050405020304" pitchFamily="18" charset="0"/>
                <a:cs typeface="Times New Roman" panose="02020603050405020304" pitchFamily="18" charset="0"/>
              </a:rPr>
              <a:t>профиль «закрытым», внимательно </a:t>
            </a:r>
            <a:r>
              <a:rPr lang="ru-RU" sz="2000" b="1" dirty="0" smtClean="0">
                <a:latin typeface="Times New Roman" panose="02020603050405020304" pitchFamily="18" charset="0"/>
                <a:cs typeface="Times New Roman" panose="02020603050405020304" pitchFamily="18" charset="0"/>
              </a:rPr>
              <a:t>относись </a:t>
            </a:r>
            <a:r>
              <a:rPr lang="ru-RU" sz="2000" b="1" dirty="0">
                <a:latin typeface="Times New Roman" panose="02020603050405020304" pitchFamily="18" charset="0"/>
                <a:cs typeface="Times New Roman" panose="02020603050405020304" pitchFamily="18" charset="0"/>
              </a:rPr>
              <a:t>к новым знакомствам, периодически </a:t>
            </a:r>
            <a:r>
              <a:rPr lang="ru-RU" sz="2000" b="1" dirty="0" smtClean="0">
                <a:latin typeface="Times New Roman" panose="02020603050405020304" pitchFamily="18" charset="0"/>
                <a:cs typeface="Times New Roman" panose="02020603050405020304" pitchFamily="18" charset="0"/>
              </a:rPr>
              <a:t>меняй </a:t>
            </a:r>
            <a:r>
              <a:rPr lang="ru-RU" sz="2000" b="1" dirty="0">
                <a:latin typeface="Times New Roman" panose="02020603050405020304" pitchFamily="18" charset="0"/>
                <a:cs typeface="Times New Roman" panose="02020603050405020304" pitchFamily="18" charset="0"/>
              </a:rPr>
              <a:t>пароли, подбирая сложные комбинации. </a:t>
            </a:r>
          </a:p>
        </p:txBody>
      </p:sp>
    </p:spTree>
    <p:extLst>
      <p:ext uri="{BB962C8B-B14F-4D97-AF65-F5344CB8AC3E}">
        <p14:creationId xmlns:p14="http://schemas.microsoft.com/office/powerpoint/2010/main" val="424677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2386" y="224444"/>
            <a:ext cx="10241280"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ru-RU" sz="4400" b="0" cap="none" spc="0" dirty="0" smtClean="0">
                <a:ln w="0"/>
                <a:solidFill>
                  <a:schemeClr val="tx1"/>
                </a:solidFill>
                <a:effectLst/>
              </a:rPr>
              <a:t>Ответственность за шантаж</a:t>
            </a:r>
            <a:endParaRPr lang="ru-RU" sz="4400" b="0" cap="none" spc="0" dirty="0">
              <a:ln w="0"/>
              <a:solidFill>
                <a:schemeClr val="tx1"/>
              </a:solidFill>
              <a:effectLst/>
            </a:endParaRPr>
          </a:p>
        </p:txBody>
      </p:sp>
      <p:sp>
        <p:nvSpPr>
          <p:cNvPr id="5" name="TextBox 4"/>
          <p:cNvSpPr txBox="1"/>
          <p:nvPr/>
        </p:nvSpPr>
        <p:spPr>
          <a:xfrm>
            <a:off x="627611" y="1211661"/>
            <a:ext cx="9750829" cy="1231106"/>
          </a:xfrm>
          <a:prstGeom prst="rect">
            <a:avLst/>
          </a:prstGeom>
          <a:noFill/>
        </p:spPr>
        <p:txBody>
          <a:bodyPr wrap="square" rtlCol="0">
            <a:spAutoFit/>
          </a:bodyPr>
          <a:lstStyle/>
          <a:p>
            <a:pPr algn="ctr"/>
            <a:r>
              <a:rPr lang="ru-RU" sz="2800" dirty="0" smtClean="0"/>
              <a:t>Преступника за шантаж можно привлечь к уголовной ответственности по статьям</a:t>
            </a:r>
          </a:p>
          <a:p>
            <a:endParaRPr lang="ru-RU" dirty="0"/>
          </a:p>
        </p:txBody>
      </p:sp>
      <p:sp>
        <p:nvSpPr>
          <p:cNvPr id="8" name="Стрелка вниз 7"/>
          <p:cNvSpPr/>
          <p:nvPr/>
        </p:nvSpPr>
        <p:spPr>
          <a:xfrm>
            <a:off x="1670858" y="2519579"/>
            <a:ext cx="822960" cy="689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82386" y="3285525"/>
            <a:ext cx="3807229" cy="1077218"/>
          </a:xfrm>
          <a:prstGeom prst="rect">
            <a:avLst/>
          </a:prstGeom>
          <a:noFill/>
        </p:spPr>
        <p:txBody>
          <a:bodyPr wrap="square" rtlCol="0">
            <a:spAutoFit/>
          </a:bodyPr>
          <a:lstStyle/>
          <a:p>
            <a:pPr algn="ctr"/>
            <a:r>
              <a:rPr lang="ru-RU" sz="3200" dirty="0" smtClean="0"/>
              <a:t>163 УК РФ «Вымогательство»</a:t>
            </a:r>
            <a:endParaRPr lang="ru-RU" sz="3200" dirty="0"/>
          </a:p>
        </p:txBody>
      </p:sp>
      <p:sp>
        <p:nvSpPr>
          <p:cNvPr id="10" name="Стрелка вниз 9"/>
          <p:cNvSpPr/>
          <p:nvPr/>
        </p:nvSpPr>
        <p:spPr>
          <a:xfrm>
            <a:off x="8772698" y="2442767"/>
            <a:ext cx="822960" cy="76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517476" y="3285173"/>
            <a:ext cx="4156364" cy="1200329"/>
          </a:xfrm>
          <a:prstGeom prst="rect">
            <a:avLst/>
          </a:prstGeom>
          <a:noFill/>
        </p:spPr>
        <p:txBody>
          <a:bodyPr wrap="square" rtlCol="0">
            <a:spAutoFit/>
          </a:bodyPr>
          <a:lstStyle/>
          <a:p>
            <a:pPr algn="ctr"/>
            <a:r>
              <a:rPr lang="ru-RU" sz="2400" dirty="0" smtClean="0"/>
              <a:t>137 УК РФ «Нарушение неприкосновенности частной жизни»</a:t>
            </a:r>
            <a:endParaRPr lang="ru-RU" sz="2400" dirty="0"/>
          </a:p>
        </p:txBody>
      </p:sp>
      <p:sp>
        <p:nvSpPr>
          <p:cNvPr id="13" name="Правая фигурная скобка 12"/>
          <p:cNvSpPr/>
          <p:nvPr/>
        </p:nvSpPr>
        <p:spPr>
          <a:xfrm rot="5400000">
            <a:off x="5343004" y="2785325"/>
            <a:ext cx="1251068" cy="4488873"/>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ru-RU"/>
          </a:p>
        </p:txBody>
      </p:sp>
      <p:sp>
        <p:nvSpPr>
          <p:cNvPr id="14" name="Прямоугольник 13"/>
          <p:cNvSpPr/>
          <p:nvPr/>
        </p:nvSpPr>
        <p:spPr>
          <a:xfrm>
            <a:off x="3640974" y="5798172"/>
            <a:ext cx="4655128" cy="8562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t>Возраст, ответственности наступает с 16 лет</a:t>
            </a:r>
            <a:endParaRPr lang="ru-RU" dirty="0"/>
          </a:p>
        </p:txBody>
      </p:sp>
      <p:sp>
        <p:nvSpPr>
          <p:cNvPr id="15" name="TextBox 14"/>
          <p:cNvSpPr txBox="1"/>
          <p:nvPr/>
        </p:nvSpPr>
        <p:spPr>
          <a:xfrm>
            <a:off x="8697884" y="4592060"/>
            <a:ext cx="297595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предполагает лишение свободы на срок до двух лет </a:t>
            </a:r>
            <a:endParaRPr lang="ru-RU" sz="2800" dirty="0"/>
          </a:p>
        </p:txBody>
      </p:sp>
      <p:sp>
        <p:nvSpPr>
          <p:cNvPr id="16" name="TextBox 15"/>
          <p:cNvSpPr txBox="1"/>
          <p:nvPr/>
        </p:nvSpPr>
        <p:spPr>
          <a:xfrm>
            <a:off x="382386" y="4404227"/>
            <a:ext cx="2984269"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400" dirty="0" smtClean="0">
                <a:latin typeface="+mj-lt"/>
              </a:rPr>
              <a:t>Максимальное наказание </a:t>
            </a:r>
            <a:r>
              <a:rPr lang="ru-RU" sz="2400" dirty="0">
                <a:latin typeface="+mj-lt"/>
                <a:cs typeface="Times New Roman" panose="02020603050405020304" pitchFamily="18" charset="0"/>
              </a:rPr>
              <a:t>лишение свободы на срок до семи лет</a:t>
            </a:r>
            <a:endParaRPr lang="ru-RU" sz="2400" dirty="0">
              <a:latin typeface="+mj-lt"/>
            </a:endParaRPr>
          </a:p>
        </p:txBody>
      </p:sp>
    </p:spTree>
    <p:extLst>
      <p:ext uri="{BB962C8B-B14F-4D97-AF65-F5344CB8AC3E}">
        <p14:creationId xmlns:p14="http://schemas.microsoft.com/office/powerpoint/2010/main" val="123666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432" y="-98594"/>
            <a:ext cx="10530650" cy="1446550"/>
          </a:xfrm>
          <a:prstGeom prst="rect">
            <a:avLst/>
          </a:prstGeom>
          <a:noFill/>
        </p:spPr>
        <p:txBody>
          <a:bodyPr wrap="square" lIns="91440" tIns="45720" rIns="91440" bIns="45720">
            <a:spAutoFit/>
          </a:bodyPr>
          <a:lstStyle/>
          <a:p>
            <a:pPr algn="ctr"/>
            <a:r>
              <a:rPr lang="ru-RU"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ПРАВИЛА БЕЗОПАСНОСТИ В ИНТЕРНЕТЕ</a:t>
            </a:r>
            <a:endParaRPr lang="ru-RU"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3903948" y="1390364"/>
            <a:ext cx="4478312" cy="584775"/>
          </a:xfrm>
          <a:prstGeom prst="rect">
            <a:avLst/>
          </a:prstGeom>
          <a:noFill/>
        </p:spPr>
        <p:txBody>
          <a:bodyPr wrap="square" lIns="91440" tIns="45720" rIns="91440" bIns="45720">
            <a:spAutoFit/>
          </a:bodyPr>
          <a:lstStyle/>
          <a:p>
            <a:pPr algn="ctr"/>
            <a:r>
              <a:rPr lang="ru-RU" sz="3200" b="1" cap="none" spc="0" dirty="0" smtClean="0">
                <a:ln w="12700" cmpd="sng">
                  <a:solidFill>
                    <a:schemeClr val="accent4"/>
                  </a:solidFill>
                  <a:prstDash val="solid"/>
                </a:ln>
                <a:solidFill>
                  <a:schemeClr val="accent4">
                    <a:lumMod val="20000"/>
                    <a:lumOff val="80000"/>
                  </a:schemeClr>
                </a:solidFill>
                <a:effectLst/>
              </a:rPr>
              <a:t>№1. ХРАНИ ТАЙНЫ</a:t>
            </a:r>
            <a:endParaRPr lang="ru-RU" sz="3200" b="1" cap="none" spc="0" dirty="0">
              <a:ln w="12700" cmpd="sng">
                <a:solidFill>
                  <a:schemeClr val="accent4"/>
                </a:solidFill>
                <a:prstDash val="solid"/>
              </a:ln>
              <a:solidFill>
                <a:schemeClr val="accent4">
                  <a:lumMod val="20000"/>
                  <a:lumOff val="80000"/>
                </a:schemeClr>
              </a:solidFill>
              <a:effectLst/>
            </a:endParaRPr>
          </a:p>
        </p:txBody>
      </p:sp>
      <p:sp>
        <p:nvSpPr>
          <p:cNvPr id="11" name="Прямоугольник 10"/>
          <p:cNvSpPr/>
          <p:nvPr/>
        </p:nvSpPr>
        <p:spPr>
          <a:xfrm>
            <a:off x="324195" y="2017548"/>
            <a:ext cx="11637819" cy="4724074"/>
          </a:xfrm>
          <a:prstGeom prst="rect">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457200" algn="just" fontAlgn="base"/>
            <a:r>
              <a:rPr lang="ru-RU" sz="16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a:t>
            </a:r>
            <a:r>
              <a:rPr lang="ru-RU" sz="2400" dirty="0">
                <a:latin typeface="Times New Roman" panose="02020603050405020304" pitchFamily="18" charset="0"/>
                <a:cs typeface="Times New Roman" panose="02020603050405020304" pitchFamily="18" charset="0"/>
              </a:rPr>
              <a:t> информационном пространстве нам часто приходится вводить свои данные: ФИО, адрес, дату рождения, номера документов. </a:t>
            </a:r>
            <a:r>
              <a:rPr lang="ru-RU" sz="2400" dirty="0">
                <a:ln>
                  <a:solidFill>
                    <a:srgbClr val="FFFF00"/>
                  </a:solidFill>
                </a:ln>
                <a:latin typeface="Times New Roman" panose="02020603050405020304" pitchFamily="18" charset="0"/>
                <a:cs typeface="Times New Roman" panose="02020603050405020304" pitchFamily="18" charset="0"/>
              </a:rPr>
              <a:t>Безопасно ли это?</a:t>
            </a:r>
          </a:p>
          <a:p>
            <a:pPr indent="457200" algn="just" fontAlgn="base"/>
            <a:r>
              <a:rPr lang="ru-RU" sz="2400" dirty="0">
                <a:ln>
                  <a:solidFill>
                    <a:srgbClr val="FFFF00"/>
                  </a:solidFill>
                </a:ln>
                <a:latin typeface="Times New Roman" panose="02020603050405020304" pitchFamily="18" charset="0"/>
                <a:cs typeface="Times New Roman" panose="02020603050405020304" pitchFamily="18" charset="0"/>
              </a:rPr>
              <a:t>Персональные данные</a:t>
            </a:r>
            <a:r>
              <a:rPr lang="ru-RU" sz="2400" dirty="0">
                <a:latin typeface="Times New Roman" panose="02020603050405020304" pitchFamily="18" charset="0"/>
                <a:cs typeface="Times New Roman" panose="02020603050405020304" pitchFamily="18" charset="0"/>
              </a:rPr>
              <a:t> (имя, фамилия, адрес, дата рождения, номера документов) можно вводить </a:t>
            </a:r>
            <a:r>
              <a:rPr lang="ru-RU" sz="2400" dirty="0" smtClean="0">
                <a:latin typeface="Times New Roman" panose="02020603050405020304" pitchFamily="18" charset="0"/>
                <a:cs typeface="Times New Roman" panose="02020603050405020304" pitchFamily="18" charset="0"/>
              </a:rPr>
              <a:t>в</a:t>
            </a:r>
            <a:r>
              <a:rPr lang="ru-RU" sz="2400" dirty="0">
                <a:latin typeface="Times New Roman" panose="02020603050405020304" pitchFamily="18" charset="0"/>
                <a:cs typeface="Times New Roman" panose="02020603050405020304" pitchFamily="18" charset="0"/>
              </a:rPr>
              <a:t> том случае, если соединение устанавливается по протоколу </a:t>
            </a:r>
            <a:r>
              <a:rPr lang="ru-RU" sz="2400" dirty="0" err="1">
                <a:ln>
                  <a:solidFill>
                    <a:srgbClr val="FFFF00"/>
                  </a:solidFill>
                </a:ln>
                <a:latin typeface="Times New Roman" panose="02020603050405020304" pitchFamily="18" charset="0"/>
                <a:cs typeface="Times New Roman" panose="02020603050405020304" pitchFamily="18" charset="0"/>
              </a:rPr>
              <a:t>https</a:t>
            </a:r>
            <a:r>
              <a:rPr lang="ru-RU" sz="2400" dirty="0">
                <a:latin typeface="Times New Roman" panose="02020603050405020304" pitchFamily="18" charset="0"/>
                <a:cs typeface="Times New Roman" panose="02020603050405020304" pitchFamily="18" charset="0"/>
              </a:rPr>
              <a:t>. Слева от адреса сайта должен появиться значок в виде зеленого замка — это означает, что соединение </a:t>
            </a:r>
            <a:r>
              <a:rPr lang="ru-RU" sz="2400" dirty="0" smtClean="0">
                <a:latin typeface="Times New Roman" panose="02020603050405020304" pitchFamily="18" charset="0"/>
                <a:cs typeface="Times New Roman" panose="02020603050405020304" pitchFamily="18" charset="0"/>
              </a:rPr>
              <a:t>защищено.</a:t>
            </a:r>
            <a:endParaRPr lang="ru-RU" sz="2400" dirty="0">
              <a:latin typeface="Times New Roman" panose="02020603050405020304" pitchFamily="18" charset="0"/>
              <a:cs typeface="Times New Roman" panose="02020603050405020304" pitchFamily="18" charset="0"/>
            </a:endParaRPr>
          </a:p>
          <a:p>
            <a:pPr indent="457200" algn="just" fontAlgn="base"/>
            <a:r>
              <a:rPr lang="ru-RU" sz="2400" dirty="0" smtClean="0">
                <a:ln>
                  <a:solidFill>
                    <a:srgbClr val="FFFF00"/>
                  </a:solidFill>
                </a:ln>
                <a:latin typeface="Times New Roman" panose="02020603050405020304" pitchFamily="18" charset="0"/>
                <a:cs typeface="Times New Roman" panose="02020603050405020304" pitchFamily="18" charset="0"/>
              </a:rPr>
              <a:t>Важно </a:t>
            </a:r>
            <a:r>
              <a:rPr lang="ru-RU" sz="2400" dirty="0">
                <a:ln>
                  <a:solidFill>
                    <a:srgbClr val="FFFF00"/>
                  </a:solidFill>
                </a:ln>
                <a:latin typeface="Times New Roman" panose="02020603050405020304" pitchFamily="18" charset="0"/>
                <a:cs typeface="Times New Roman" panose="02020603050405020304" pitchFamily="18" charset="0"/>
              </a:rPr>
              <a:t>помнить</a:t>
            </a:r>
            <a:r>
              <a:rPr lang="ru-RU" sz="2400" dirty="0">
                <a:latin typeface="Times New Roman" panose="02020603050405020304" pitchFamily="18" charset="0"/>
                <a:cs typeface="Times New Roman" panose="02020603050405020304" pitchFamily="18" charset="0"/>
              </a:rPr>
              <a:t>, что ни в коем случае нельзя передавать через </a:t>
            </a:r>
            <a:r>
              <a:rPr lang="ru-RU" sz="2400" dirty="0" err="1">
                <a:latin typeface="Times New Roman" panose="02020603050405020304" pitchFamily="18" charset="0"/>
                <a:cs typeface="Times New Roman" panose="02020603050405020304" pitchFamily="18" charset="0"/>
              </a:rPr>
              <a:t>Cеть</a:t>
            </a:r>
            <a:r>
              <a:rPr lang="ru-RU" sz="2400" dirty="0">
                <a:latin typeface="Times New Roman" panose="02020603050405020304" pitchFamily="18" charset="0"/>
                <a:cs typeface="Times New Roman" panose="02020603050405020304" pitchFamily="18" charset="0"/>
              </a:rPr>
              <a:t> данные любых документов и банковских карт. Даже (и тем более) если кто-то об этом просит, старается убедить в том, что возникла критическая ситуация, торопит и повторяет, что нужно срочно прислать информацию.</a:t>
            </a:r>
          </a:p>
        </p:txBody>
      </p:sp>
    </p:spTree>
    <p:extLst>
      <p:ext uri="{BB962C8B-B14F-4D97-AF65-F5344CB8AC3E}">
        <p14:creationId xmlns:p14="http://schemas.microsoft.com/office/powerpoint/2010/main" val="277494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Положительные и отрицательные стороны ИНТЕРНЕТА</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37251052"/>
              </p:ext>
            </p:extLst>
          </p:nvPr>
        </p:nvGraphicFramePr>
        <p:xfrm>
          <a:off x="571296" y="1919749"/>
          <a:ext cx="11182900" cy="4693920"/>
        </p:xfrm>
        <a:graphic>
          <a:graphicData uri="http://schemas.openxmlformats.org/drawingml/2006/table">
            <a:tbl>
              <a:tblPr firstRow="1" bandRow="1">
                <a:tableStyleId>{5940675A-B579-460E-94D1-54222C63F5DA}</a:tableStyleId>
              </a:tblPr>
              <a:tblGrid>
                <a:gridCol w="5426871">
                  <a:extLst>
                    <a:ext uri="{9D8B030D-6E8A-4147-A177-3AD203B41FA5}">
                      <a16:colId xmlns:a16="http://schemas.microsoft.com/office/drawing/2014/main" val="2105976737"/>
                    </a:ext>
                  </a:extLst>
                </a:gridCol>
                <a:gridCol w="5756029">
                  <a:extLst>
                    <a:ext uri="{9D8B030D-6E8A-4147-A177-3AD203B41FA5}">
                      <a16:colId xmlns:a16="http://schemas.microsoft.com/office/drawing/2014/main" val="3200209574"/>
                    </a:ext>
                  </a:extLst>
                </a:gridCol>
              </a:tblGrid>
              <a:tr h="370840">
                <a:tc>
                  <a:txBody>
                    <a:bodyPr/>
                    <a:lstStyle/>
                    <a:p>
                      <a:pPr algn="ctr"/>
                      <a:r>
                        <a:rPr lang="ru-RU" sz="3200" b="0" cap="none" spc="0" dirty="0" smtClean="0">
                          <a:ln w="0"/>
                          <a:solidFill>
                            <a:schemeClr val="tx1"/>
                          </a:solidFill>
                          <a:effectLst>
                            <a:outerShdw blurRad="38100" dist="19050" dir="2700000" algn="tl" rotWithShape="0">
                              <a:schemeClr val="dk1">
                                <a:alpha val="40000"/>
                              </a:schemeClr>
                            </a:outerShdw>
                          </a:effectLst>
                        </a:rPr>
                        <a:t>Положительные</a:t>
                      </a:r>
                      <a:r>
                        <a:rPr lang="ru-RU" sz="3200" b="0" cap="none" spc="0" baseline="0" dirty="0" smtClean="0">
                          <a:ln w="0"/>
                          <a:solidFill>
                            <a:schemeClr val="tx1"/>
                          </a:solidFill>
                          <a:effectLst>
                            <a:outerShdw blurRad="38100" dist="19050" dir="2700000" algn="tl" rotWithShape="0">
                              <a:schemeClr val="dk1">
                                <a:alpha val="40000"/>
                              </a:schemeClr>
                            </a:outerShdw>
                          </a:effectLst>
                        </a:rPr>
                        <a:t> стороны</a:t>
                      </a:r>
                      <a:endParaRPr lang="ru-RU" sz="32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50000"/>
                      </a:schemeClr>
                    </a:solidFill>
                  </a:tcPr>
                </a:tc>
                <a:tc>
                  <a:txBody>
                    <a:bodyPr/>
                    <a:lstStyle/>
                    <a:p>
                      <a:pPr algn="ctr"/>
                      <a:r>
                        <a:rPr lang="ru-RU" sz="3200" b="0" cap="none" spc="0" dirty="0" smtClean="0">
                          <a:ln w="0"/>
                          <a:solidFill>
                            <a:schemeClr val="tx1"/>
                          </a:solidFill>
                          <a:effectLst>
                            <a:outerShdw blurRad="38100" dist="19050" dir="2700000" algn="tl" rotWithShape="0">
                              <a:schemeClr val="dk1">
                                <a:alpha val="40000"/>
                              </a:schemeClr>
                            </a:outerShdw>
                          </a:effectLst>
                        </a:rPr>
                        <a:t>Отрицательные стороны</a:t>
                      </a:r>
                      <a:endParaRPr lang="ru-RU" sz="3200" b="0" cap="none" spc="0" dirty="0">
                        <a:ln w="0"/>
                        <a:solidFill>
                          <a:schemeClr val="tx1"/>
                        </a:solidFill>
                        <a:effectLst>
                          <a:outerShdw blurRad="38100" dist="19050" dir="2700000" algn="tl" rotWithShape="0">
                            <a:schemeClr val="dk1">
                              <a:alpha val="40000"/>
                            </a:schemeClr>
                          </a:outerShdw>
                        </a:effectLst>
                      </a:endParaRPr>
                    </a:p>
                  </a:txBody>
                  <a:tcPr>
                    <a:solidFill>
                      <a:srgbClr val="C00000"/>
                    </a:solidFill>
                  </a:tcPr>
                </a:tc>
                <a:extLst>
                  <a:ext uri="{0D108BD9-81ED-4DB2-BD59-A6C34878D82A}">
                    <a16:rowId xmlns:a16="http://schemas.microsoft.com/office/drawing/2014/main" val="4163891608"/>
                  </a:ext>
                </a:extLst>
              </a:tr>
              <a:tr h="370840">
                <a:tc>
                  <a:txBody>
                    <a:bodyPr/>
                    <a:lstStyle/>
                    <a:p>
                      <a:pPr algn="just"/>
                      <a:r>
                        <a:rPr lang="ru-RU" sz="2400" dirty="0" smtClean="0">
                          <a:solidFill>
                            <a:schemeClr val="tx1"/>
                          </a:solidFill>
                        </a:rPr>
                        <a:t>Общение с друзьями/семьей</a:t>
                      </a:r>
                      <a:endParaRPr lang="ru-RU" sz="2400" dirty="0">
                        <a:solidFill>
                          <a:schemeClr val="tx1"/>
                        </a:solidFill>
                      </a:endParaRPr>
                    </a:p>
                  </a:txBody>
                  <a:tcPr/>
                </a:tc>
                <a:tc>
                  <a:txBody>
                    <a:bodyPr/>
                    <a:lstStyle/>
                    <a:p>
                      <a:pPr algn="just"/>
                      <a:r>
                        <a:rPr lang="ru-RU" sz="2400" dirty="0" smtClean="0">
                          <a:solidFill>
                            <a:schemeClr val="tx1"/>
                          </a:solidFill>
                        </a:rPr>
                        <a:t>Компьютерный «вирус»</a:t>
                      </a:r>
                      <a:endParaRPr lang="ru-RU" sz="2400" dirty="0">
                        <a:solidFill>
                          <a:schemeClr val="tx1"/>
                        </a:solidFill>
                      </a:endParaRPr>
                    </a:p>
                  </a:txBody>
                  <a:tcPr/>
                </a:tc>
                <a:extLst>
                  <a:ext uri="{0D108BD9-81ED-4DB2-BD59-A6C34878D82A}">
                    <a16:rowId xmlns:a16="http://schemas.microsoft.com/office/drawing/2014/main" val="4125224959"/>
                  </a:ext>
                </a:extLst>
              </a:tr>
              <a:tr h="370840">
                <a:tc>
                  <a:txBody>
                    <a:bodyPr/>
                    <a:lstStyle/>
                    <a:p>
                      <a:pPr algn="just"/>
                      <a:r>
                        <a:rPr lang="ru-RU" sz="2400" dirty="0" smtClean="0">
                          <a:solidFill>
                            <a:schemeClr val="tx1"/>
                          </a:solidFill>
                        </a:rPr>
                        <a:t>Доступ к информации и развлечениям</a:t>
                      </a:r>
                      <a:endParaRPr lang="ru-RU" sz="2400" dirty="0">
                        <a:solidFill>
                          <a:schemeClr val="tx1"/>
                        </a:solidFill>
                      </a:endParaRPr>
                    </a:p>
                  </a:txBody>
                  <a:tcPr/>
                </a:tc>
                <a:tc>
                  <a:txBody>
                    <a:bodyPr/>
                    <a:lstStyle/>
                    <a:p>
                      <a:pPr algn="just"/>
                      <a:r>
                        <a:rPr lang="ru-RU" sz="2400" dirty="0" smtClean="0">
                          <a:solidFill>
                            <a:schemeClr val="tx1"/>
                          </a:solidFill>
                        </a:rPr>
                        <a:t>Злоумышленники могут</a:t>
                      </a:r>
                      <a:r>
                        <a:rPr lang="ru-RU" sz="2400" baseline="0" dirty="0" smtClean="0">
                          <a:solidFill>
                            <a:schemeClr val="tx1"/>
                          </a:solidFill>
                        </a:rPr>
                        <a:t> взломать адрес учетных записей</a:t>
                      </a:r>
                      <a:endParaRPr lang="ru-RU" sz="2400" dirty="0">
                        <a:solidFill>
                          <a:schemeClr val="tx1"/>
                        </a:solidFill>
                      </a:endParaRPr>
                    </a:p>
                  </a:txBody>
                  <a:tcPr/>
                </a:tc>
                <a:extLst>
                  <a:ext uri="{0D108BD9-81ED-4DB2-BD59-A6C34878D82A}">
                    <a16:rowId xmlns:a16="http://schemas.microsoft.com/office/drawing/2014/main" val="2440316478"/>
                  </a:ext>
                </a:extLst>
              </a:tr>
              <a:tr h="370840">
                <a:tc>
                  <a:txBody>
                    <a:bodyPr/>
                    <a:lstStyle/>
                    <a:p>
                      <a:pPr algn="just"/>
                      <a:r>
                        <a:rPr lang="ru-RU" sz="2400" dirty="0" smtClean="0">
                          <a:solidFill>
                            <a:schemeClr val="tx1"/>
                          </a:solidFill>
                        </a:rPr>
                        <a:t>Учиться</a:t>
                      </a:r>
                      <a:r>
                        <a:rPr lang="ru-RU" sz="2400" baseline="0" dirty="0" smtClean="0">
                          <a:solidFill>
                            <a:schemeClr val="tx1"/>
                          </a:solidFill>
                        </a:rPr>
                        <a:t> знакомиться с новыми людьми и узнавать новое</a:t>
                      </a:r>
                      <a:endParaRPr lang="ru-RU" sz="2400" dirty="0">
                        <a:solidFill>
                          <a:schemeClr val="tx1"/>
                        </a:solidFill>
                      </a:endParaRPr>
                    </a:p>
                  </a:txBody>
                  <a:tcPr/>
                </a:tc>
                <a:tc>
                  <a:txBody>
                    <a:bodyPr/>
                    <a:lstStyle/>
                    <a:p>
                      <a:pPr algn="just"/>
                      <a:r>
                        <a:rPr lang="ru-RU" sz="2400" dirty="0" smtClean="0">
                          <a:solidFill>
                            <a:schemeClr val="tx1"/>
                          </a:solidFill>
                        </a:rPr>
                        <a:t>Хакеры могут</a:t>
                      </a:r>
                      <a:r>
                        <a:rPr lang="ru-RU" sz="2400" baseline="0" dirty="0" smtClean="0">
                          <a:solidFill>
                            <a:schemeClr val="tx1"/>
                          </a:solidFill>
                        </a:rPr>
                        <a:t> отправлять смс, которые взламывают пароли от банковских карт</a:t>
                      </a:r>
                      <a:endParaRPr lang="ru-RU" sz="2400" dirty="0">
                        <a:solidFill>
                          <a:schemeClr val="tx1"/>
                        </a:solidFill>
                      </a:endParaRPr>
                    </a:p>
                  </a:txBody>
                  <a:tcPr/>
                </a:tc>
                <a:extLst>
                  <a:ext uri="{0D108BD9-81ED-4DB2-BD59-A6C34878D82A}">
                    <a16:rowId xmlns:a16="http://schemas.microsoft.com/office/drawing/2014/main" val="3681832159"/>
                  </a:ext>
                </a:extLst>
              </a:tr>
              <a:tr h="370840">
                <a:tc>
                  <a:txBody>
                    <a:bodyPr/>
                    <a:lstStyle/>
                    <a:p>
                      <a:pPr algn="just"/>
                      <a:r>
                        <a:rPr lang="ru-RU" sz="2400" dirty="0" smtClean="0">
                          <a:solidFill>
                            <a:schemeClr val="tx1"/>
                          </a:solidFill>
                        </a:rPr>
                        <a:t>Помощь в учебе</a:t>
                      </a:r>
                      <a:endParaRPr lang="ru-RU" sz="2400" dirty="0">
                        <a:solidFill>
                          <a:schemeClr val="tx1"/>
                        </a:solidFill>
                      </a:endParaRPr>
                    </a:p>
                  </a:txBody>
                  <a:tcPr/>
                </a:tc>
                <a:tc>
                  <a:txBody>
                    <a:bodyPr/>
                    <a:lstStyle/>
                    <a:p>
                      <a:pPr algn="just"/>
                      <a:r>
                        <a:rPr lang="ru-RU" sz="2400" dirty="0" smtClean="0">
                          <a:solidFill>
                            <a:schemeClr val="tx1"/>
                          </a:solidFill>
                        </a:rPr>
                        <a:t>Увеличились махинации с финансовыми пирамидами</a:t>
                      </a:r>
                      <a:endParaRPr lang="ru-RU" sz="2400" dirty="0">
                        <a:solidFill>
                          <a:schemeClr val="tx1"/>
                        </a:solidFill>
                      </a:endParaRPr>
                    </a:p>
                  </a:txBody>
                  <a:tcPr/>
                </a:tc>
                <a:extLst>
                  <a:ext uri="{0D108BD9-81ED-4DB2-BD59-A6C34878D82A}">
                    <a16:rowId xmlns:a16="http://schemas.microsoft.com/office/drawing/2014/main" val="3979322106"/>
                  </a:ext>
                </a:extLst>
              </a:tr>
              <a:tr h="370840">
                <a:tc>
                  <a:txBody>
                    <a:bodyPr/>
                    <a:lstStyle/>
                    <a:p>
                      <a:pPr algn="just"/>
                      <a:r>
                        <a:rPr lang="ru-RU" sz="2400" dirty="0" smtClean="0">
                          <a:solidFill>
                            <a:schemeClr val="tx1"/>
                          </a:solidFill>
                        </a:rPr>
                        <a:t>Возможность</a:t>
                      </a:r>
                      <a:r>
                        <a:rPr lang="ru-RU" sz="2400" baseline="0" dirty="0" smtClean="0">
                          <a:solidFill>
                            <a:schemeClr val="tx1"/>
                          </a:solidFill>
                        </a:rPr>
                        <a:t> найти психологическую поддержку</a:t>
                      </a:r>
                      <a:endParaRPr lang="ru-RU" sz="2400" dirty="0">
                        <a:solidFill>
                          <a:schemeClr val="tx1"/>
                        </a:solidFill>
                      </a:endParaRPr>
                    </a:p>
                  </a:txBody>
                  <a:tcPr/>
                </a:tc>
                <a:tc>
                  <a:txBody>
                    <a:bodyPr/>
                    <a:lstStyle/>
                    <a:p>
                      <a:pPr algn="just"/>
                      <a:r>
                        <a:rPr lang="ru-RU" sz="2400" dirty="0" smtClean="0">
                          <a:solidFill>
                            <a:schemeClr val="tx1"/>
                          </a:solidFill>
                        </a:rPr>
                        <a:t>Общение</a:t>
                      </a:r>
                      <a:r>
                        <a:rPr lang="ru-RU" sz="2400" baseline="0" dirty="0" smtClean="0">
                          <a:solidFill>
                            <a:schemeClr val="tx1"/>
                          </a:solidFill>
                        </a:rPr>
                        <a:t> может негативно влиять</a:t>
                      </a:r>
                      <a:endParaRPr lang="ru-RU" sz="2400" dirty="0">
                        <a:solidFill>
                          <a:schemeClr val="tx1"/>
                        </a:solidFill>
                      </a:endParaRPr>
                    </a:p>
                  </a:txBody>
                  <a:tcPr/>
                </a:tc>
                <a:extLst>
                  <a:ext uri="{0D108BD9-81ED-4DB2-BD59-A6C34878D82A}">
                    <a16:rowId xmlns:a16="http://schemas.microsoft.com/office/drawing/2014/main" val="612290360"/>
                  </a:ext>
                </a:extLst>
              </a:tr>
            </a:tbl>
          </a:graphicData>
        </a:graphic>
      </p:graphicFrame>
    </p:spTree>
    <p:extLst>
      <p:ext uri="{BB962C8B-B14F-4D97-AF65-F5344CB8AC3E}">
        <p14:creationId xmlns:p14="http://schemas.microsoft.com/office/powerpoint/2010/main" val="425038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15062" y="260065"/>
            <a:ext cx="5864106" cy="646331"/>
          </a:xfrm>
          <a:prstGeom prst="rect">
            <a:avLst/>
          </a:prstGeom>
        </p:spPr>
        <p:txBody>
          <a:bodyPr wrap="none">
            <a:spAutoFit/>
          </a:bodyPr>
          <a:lstStyle/>
          <a:p>
            <a:pPr algn="ctr"/>
            <a:r>
              <a:rPr lang="ru-RU"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2. </a:t>
            </a:r>
            <a:r>
              <a:rPr lang="ru-RU"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БУДЬ АНОНИМНЫМ</a:t>
            </a:r>
            <a:endParaRPr lang="ru-RU"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Прямоугольник 5"/>
          <p:cNvSpPr/>
          <p:nvPr/>
        </p:nvSpPr>
        <p:spPr>
          <a:xfrm>
            <a:off x="227127" y="1066709"/>
            <a:ext cx="7162887" cy="5516972"/>
          </a:xfrm>
          <a:prstGeom prst="rect">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457200" algn="just" fontAlgn="base"/>
            <a:r>
              <a:rPr lang="ru-RU" sz="2400" dirty="0">
                <a:latin typeface="Times New Roman" panose="02020603050405020304" pitchFamily="18" charset="0"/>
                <a:cs typeface="Times New Roman" panose="02020603050405020304" pitchFamily="18" charset="0"/>
              </a:rPr>
              <a:t>С</a:t>
            </a:r>
            <a:r>
              <a:rPr lang="ru-RU" sz="2400" dirty="0" smtClean="0">
                <a:latin typeface="Times New Roman" panose="02020603050405020304" pitchFamily="18" charset="0"/>
                <a:cs typeface="Times New Roman" panose="02020603050405020304" pitchFamily="18" charset="0"/>
              </a:rPr>
              <a:t>оздавая </a:t>
            </a:r>
            <a:r>
              <a:rPr lang="ru-RU" sz="2400" dirty="0">
                <a:latin typeface="Times New Roman" panose="02020603050405020304" pitchFamily="18" charset="0"/>
                <a:cs typeface="Times New Roman" panose="02020603050405020304" pitchFamily="18" charset="0"/>
              </a:rPr>
              <a:t>свой профиль в социальных сетях, нужно максимально избегать привязки к «физическому» </a:t>
            </a:r>
            <a:r>
              <a:rPr lang="ru-RU" sz="2400" dirty="0" smtClean="0">
                <a:latin typeface="Times New Roman" panose="02020603050405020304" pitchFamily="18" charset="0"/>
                <a:cs typeface="Times New Roman" panose="02020603050405020304" pitchFamily="18" charset="0"/>
              </a:rPr>
              <a:t>миру.</a:t>
            </a:r>
          </a:p>
          <a:p>
            <a:pPr indent="457200" algn="just" fontAlgn="base"/>
            <a:r>
              <a:rPr lang="ru-RU" sz="2400" dirty="0" smtClean="0">
                <a:latin typeface="Times New Roman" panose="02020603050405020304" pitchFamily="18" charset="0"/>
                <a:cs typeface="Times New Roman" panose="02020603050405020304" pitchFamily="18" charset="0"/>
              </a:rPr>
              <a:t>Нельзя </a:t>
            </a:r>
            <a:r>
              <a:rPr lang="ru-RU" sz="2400" dirty="0">
                <a:latin typeface="Times New Roman" panose="02020603050405020304" pitchFamily="18" charset="0"/>
                <a:cs typeface="Times New Roman" panose="02020603050405020304" pitchFamily="18" charset="0"/>
              </a:rPr>
              <a:t>указывать свой адрес, дату рождения, школу, класс. Лучше использовать очевидный псевдоним: по нему должно быть ясно, что это не настоящее имя (ведь использовать ложные данные: «Алексей» вместо «Александр» — по правилам </a:t>
            </a:r>
            <a:r>
              <a:rPr lang="ru-RU" sz="2400" dirty="0" smtClean="0">
                <a:latin typeface="Times New Roman" panose="02020603050405020304" pitchFamily="18" charset="0"/>
                <a:cs typeface="Times New Roman" panose="02020603050405020304" pitchFamily="18" charset="0"/>
              </a:rPr>
              <a:t>соц. сетей </a:t>
            </a:r>
            <a:r>
              <a:rPr lang="ru-RU" sz="2400" dirty="0">
                <a:latin typeface="Times New Roman" panose="02020603050405020304" pitchFamily="18" charset="0"/>
                <a:cs typeface="Times New Roman" panose="02020603050405020304" pitchFamily="18" charset="0"/>
              </a:rPr>
              <a:t>запрещено).</a:t>
            </a:r>
          </a:p>
          <a:p>
            <a:pPr indent="457200" algn="just" fontAlgn="base"/>
            <a:r>
              <a:rPr lang="ru-RU" sz="2400" dirty="0">
                <a:latin typeface="Times New Roman" panose="02020603050405020304" pitchFamily="18" charset="0"/>
                <a:cs typeface="Times New Roman" panose="02020603050405020304" pitchFamily="18" charset="0"/>
              </a:rPr>
              <a:t>Не надо ставить свою фотографию на </a:t>
            </a:r>
            <a:r>
              <a:rPr lang="ru-RU" sz="2400" dirty="0" err="1">
                <a:latin typeface="Times New Roman" panose="02020603050405020304" pitchFamily="18" charset="0"/>
                <a:cs typeface="Times New Roman" panose="02020603050405020304" pitchFamily="18" charset="0"/>
              </a:rPr>
              <a:t>аватар</a:t>
            </a:r>
            <a:r>
              <a:rPr lang="ru-RU" sz="2400" dirty="0">
                <a:latin typeface="Times New Roman" panose="02020603050405020304" pitchFamily="18" charset="0"/>
                <a:cs typeface="Times New Roman" panose="02020603050405020304" pitchFamily="18" charset="0"/>
              </a:rPr>
              <a:t>, если </a:t>
            </a:r>
            <a:r>
              <a:rPr lang="ru-RU" sz="2400" dirty="0" smtClean="0">
                <a:latin typeface="Times New Roman" panose="02020603050405020304" pitchFamily="18" charset="0"/>
                <a:cs typeface="Times New Roman" panose="02020603050405020304" pitchFamily="18" charset="0"/>
              </a:rPr>
              <a:t>тебе </a:t>
            </a:r>
            <a:r>
              <a:rPr lang="ru-RU" sz="2400" dirty="0">
                <a:latin typeface="Times New Roman" panose="02020603050405020304" pitchFamily="18" charset="0"/>
                <a:cs typeface="Times New Roman" panose="02020603050405020304" pitchFamily="18" charset="0"/>
              </a:rPr>
              <a:t>не исполнилось хотя бы 15-16 лет. Все дети и подростки младше этого возраста, публикуя свою фотографию, рискуют стать жертвой злоумышленника.</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757" y="1551102"/>
            <a:ext cx="4417436" cy="4417436"/>
          </a:xfrm>
          <a:prstGeom prst="rect">
            <a:avLst/>
          </a:prstGeom>
        </p:spPr>
      </p:pic>
    </p:spTree>
    <p:extLst>
      <p:ext uri="{BB962C8B-B14F-4D97-AF65-F5344CB8AC3E}">
        <p14:creationId xmlns:p14="http://schemas.microsoft.com/office/powerpoint/2010/main" val="99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071" y="345237"/>
            <a:ext cx="10615352" cy="584775"/>
          </a:xfrm>
          <a:prstGeom prst="rect">
            <a:avLst/>
          </a:prstGeom>
          <a:noFill/>
        </p:spPr>
        <p:txBody>
          <a:bodyPr wrap="square" lIns="91440" tIns="45720" rIns="91440" bIns="45720">
            <a:spAutoFit/>
          </a:bodyPr>
          <a:lstStyle/>
          <a:p>
            <a:pPr algn="ctr"/>
            <a:r>
              <a:rPr lang="ru-RU" sz="3200" b="1" cap="none" spc="0" dirty="0" smtClean="0">
                <a:ln w="9525">
                  <a:solidFill>
                    <a:schemeClr val="bg1"/>
                  </a:solidFill>
                  <a:prstDash val="solid"/>
                </a:ln>
                <a:solidFill>
                  <a:schemeClr val="accent5">
                    <a:lumMod val="20000"/>
                    <a:lumOff val="80000"/>
                  </a:schemeClr>
                </a:solidFill>
                <a:effectLst>
                  <a:outerShdw blurRad="12700" dist="38100" dir="2700000" algn="tl" rotWithShape="0">
                    <a:schemeClr val="accent5">
                      <a:lumMod val="60000"/>
                      <a:lumOff val="40000"/>
                    </a:schemeClr>
                  </a:outerShdw>
                </a:effectLst>
              </a:rPr>
              <a:t>№ 3. Не сообщайте свое местоположение</a:t>
            </a:r>
            <a:endParaRPr lang="ru-RU" sz="3200" b="1" cap="none" spc="0" dirty="0">
              <a:ln w="9525">
                <a:solidFill>
                  <a:schemeClr val="bg1"/>
                </a:solidFill>
                <a:prstDash val="solid"/>
              </a:ln>
              <a:solidFill>
                <a:schemeClr val="accent5">
                  <a:lumMod val="20000"/>
                  <a:lumOff val="80000"/>
                </a:schemeClr>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a:off x="3732415" y="1463284"/>
            <a:ext cx="8305953" cy="5262979"/>
          </a:xfrm>
          <a:prstGeom prst="rect">
            <a:avLst/>
          </a:prstGeom>
          <a:noFill/>
        </p:spPr>
        <p:txBody>
          <a:bodyPr wrap="square" rtlCol="0">
            <a:spAutoFit/>
          </a:bodyPr>
          <a:lstStyle/>
          <a:p>
            <a:pPr indent="457200" algn="just" fontAlgn="base"/>
            <a:r>
              <a:rPr lang="ru-RU" sz="2800" dirty="0" smtClean="0">
                <a:latin typeface="Times New Roman" panose="02020603050405020304" pitchFamily="18" charset="0"/>
                <a:cs typeface="Times New Roman" panose="02020603050405020304" pitchFamily="18" charset="0"/>
              </a:rPr>
              <a:t>Данные </a:t>
            </a:r>
            <a:r>
              <a:rPr lang="ru-RU" sz="2800" dirty="0" err="1" smtClean="0">
                <a:latin typeface="Times New Roman" panose="02020603050405020304" pitchFamily="18" charset="0"/>
                <a:cs typeface="Times New Roman" panose="02020603050405020304" pitchFamily="18" charset="0"/>
              </a:rPr>
              <a:t>геолокации</a:t>
            </a:r>
            <a:r>
              <a:rPr lang="ru-RU" sz="2800" dirty="0" smtClean="0">
                <a:latin typeface="Times New Roman" panose="02020603050405020304" pitchFamily="18" charset="0"/>
                <a:cs typeface="Times New Roman" panose="02020603050405020304" pitchFamily="18" charset="0"/>
              </a:rPr>
              <a:t> позволяют всему миру узнать, где ты живешь и учишься, проводишь свободное время, какие шоу и спектакли любишь, как отдыхаешь. Отследить местоположение человека теперь не составляет труда.</a:t>
            </a:r>
          </a:p>
          <a:p>
            <a:pPr indent="457200" algn="just" fontAlgn="base"/>
            <a:r>
              <a:rPr lang="ru-RU" sz="2800" dirty="0" smtClean="0">
                <a:latin typeface="Times New Roman" panose="02020603050405020304" pitchFamily="18" charset="0"/>
                <a:cs typeface="Times New Roman" panose="02020603050405020304" pitchFamily="18" charset="0"/>
              </a:rPr>
              <a:t>Для тебя это может представлять большую опасность. Чтобы </a:t>
            </a:r>
            <a:r>
              <a:rPr lang="ru-RU" sz="2800" dirty="0">
                <a:latin typeface="Times New Roman" panose="02020603050405020304" pitchFamily="18" charset="0"/>
                <a:cs typeface="Times New Roman" panose="02020603050405020304" pitchFamily="18" charset="0"/>
              </a:rPr>
              <a:t>сделать </a:t>
            </a:r>
            <a:r>
              <a:rPr lang="ru-RU" sz="2800" dirty="0" err="1">
                <a:latin typeface="Times New Roman" panose="02020603050405020304" pitchFamily="18" charset="0"/>
                <a:cs typeface="Times New Roman" panose="02020603050405020304" pitchFamily="18" charset="0"/>
              </a:rPr>
              <a:t>геолокацию</a:t>
            </a:r>
            <a:r>
              <a:rPr lang="ru-RU" sz="2800" dirty="0">
                <a:latin typeface="Times New Roman" panose="02020603050405020304" pitchFamily="18" charset="0"/>
                <a:cs typeface="Times New Roman" panose="02020603050405020304" pitchFamily="18" charset="0"/>
              </a:rPr>
              <a:t> максимально безопасной, нужно следить за тем, чтобы местоположение не отображалось на «</a:t>
            </a:r>
            <a:r>
              <a:rPr lang="ru-RU" sz="2800" dirty="0" err="1">
                <a:latin typeface="Times New Roman" panose="02020603050405020304" pitchFamily="18" charset="0"/>
                <a:cs typeface="Times New Roman" panose="02020603050405020304" pitchFamily="18" charset="0"/>
              </a:rPr>
              <a:t>искабельных</a:t>
            </a:r>
            <a:r>
              <a:rPr lang="ru-RU" sz="2800" dirty="0">
                <a:latin typeface="Times New Roman" panose="02020603050405020304" pitchFamily="18" charset="0"/>
                <a:cs typeface="Times New Roman" panose="02020603050405020304" pitchFamily="18" charset="0"/>
              </a:rPr>
              <a:t>» объектах — особенно на фотографиях. На телефонах, в настройках камеры, как правило, можно запретить </a:t>
            </a:r>
            <a:r>
              <a:rPr lang="ru-RU" sz="2800" dirty="0" err="1">
                <a:latin typeface="Times New Roman" panose="02020603050405020304" pitchFamily="18" charset="0"/>
                <a:cs typeface="Times New Roman" panose="02020603050405020304" pitchFamily="18" charset="0"/>
              </a:rPr>
              <a:t>геометки</a:t>
            </a:r>
            <a:r>
              <a:rPr lang="ru-RU" sz="2800" dirty="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69" y="2338041"/>
            <a:ext cx="3374965" cy="2940541"/>
          </a:xfrm>
          <a:prstGeom prst="rect">
            <a:avLst/>
          </a:prstGeom>
        </p:spPr>
      </p:pic>
    </p:spTree>
    <p:extLst>
      <p:ext uri="{BB962C8B-B14F-4D97-AF65-F5344CB8AC3E}">
        <p14:creationId xmlns:p14="http://schemas.microsoft.com/office/powerpoint/2010/main" val="219366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5986" y="290945"/>
            <a:ext cx="9623730" cy="1077218"/>
          </a:xfrm>
          <a:prstGeom prst="rect">
            <a:avLst/>
          </a:prstGeom>
          <a:noFill/>
        </p:spPr>
        <p:txBody>
          <a:bodyPr wrap="square" lIns="91440" tIns="45720" rIns="91440" bIns="45720">
            <a:spAutoFit/>
          </a:bodyPr>
          <a:lstStyle/>
          <a:p>
            <a:pPr algn="ctr"/>
            <a:r>
              <a:rPr lang="ru-RU" sz="3200" b="1" cap="none" spc="50" dirty="0" smtClean="0">
                <a:ln w="0"/>
                <a:solidFill>
                  <a:schemeClr val="accent4">
                    <a:lumMod val="20000"/>
                    <a:lumOff val="80000"/>
                  </a:schemeClr>
                </a:solidFill>
                <a:effectLst>
                  <a:innerShdw blurRad="63500" dist="50800" dir="13500000">
                    <a:srgbClr val="000000">
                      <a:alpha val="50000"/>
                    </a:srgbClr>
                  </a:innerShdw>
                </a:effectLst>
              </a:rPr>
              <a:t>№ 4. НАУЧИСЬ ЗАМЕЧАТЬ ПОДДЕЛЬНЫЕ САЙТЫ</a:t>
            </a:r>
            <a:endParaRPr lang="ru-RU" sz="3200" b="1" cap="none" spc="50" dirty="0">
              <a:ln w="0"/>
              <a:solidFill>
                <a:schemeClr val="accent4">
                  <a:lumMod val="20000"/>
                  <a:lumOff val="80000"/>
                </a:schemeClr>
              </a:solidFill>
              <a:effectLst>
                <a:innerShdw blurRad="63500" dist="50800" dir="13500000">
                  <a:srgbClr val="000000">
                    <a:alpha val="50000"/>
                  </a:srgbClr>
                </a:innerShdw>
              </a:effectLst>
            </a:endParaRPr>
          </a:p>
        </p:txBody>
      </p:sp>
      <p:sp>
        <p:nvSpPr>
          <p:cNvPr id="10" name="TextBox 9"/>
          <p:cNvSpPr txBox="1"/>
          <p:nvPr/>
        </p:nvSpPr>
        <p:spPr>
          <a:xfrm>
            <a:off x="365759" y="1537579"/>
            <a:ext cx="6633557" cy="5262979"/>
          </a:xfrm>
          <a:prstGeom prst="rect">
            <a:avLst/>
          </a:prstGeom>
          <a:noFill/>
        </p:spPr>
        <p:txBody>
          <a:bodyPr wrap="square" rtlCol="0">
            <a:spAutoFit/>
          </a:bodyPr>
          <a:lstStyle/>
          <a:p>
            <a:pPr indent="457200" algn="just" fontAlgn="base"/>
            <a:r>
              <a:rPr lang="ru-RU" sz="2400" b="1" dirty="0" err="1">
                <a:solidFill>
                  <a:srgbClr val="FFFF00"/>
                </a:solidFill>
                <a:latin typeface="Times New Roman" panose="02020603050405020304" pitchFamily="18" charset="0"/>
                <a:cs typeface="Times New Roman" panose="02020603050405020304" pitchFamily="18" charset="0"/>
              </a:rPr>
              <a:t>Фишинг</a:t>
            </a:r>
            <a:r>
              <a:rPr lang="ru-RU" sz="2400" b="1" dirty="0">
                <a:latin typeface="Times New Roman" panose="02020603050405020304" pitchFamily="18" charset="0"/>
                <a:cs typeface="Times New Roman" panose="02020603050405020304" pitchFamily="18" charset="0"/>
              </a:rPr>
              <a:t> — это способ выманивать у человека его данные: логин, название учетной записи и пароль.</a:t>
            </a:r>
          </a:p>
          <a:p>
            <a:pPr indent="457200" algn="just" fontAlgn="base"/>
            <a:r>
              <a:rPr lang="ru-RU" sz="2400" dirty="0">
                <a:solidFill>
                  <a:srgbClr val="FFFF00"/>
                </a:solidFill>
                <a:latin typeface="Times New Roman" panose="02020603050405020304" pitchFamily="18" charset="0"/>
                <a:cs typeface="Times New Roman" panose="02020603050405020304" pitchFamily="18" charset="0"/>
              </a:rPr>
              <a:t>Происходит это так:</a:t>
            </a:r>
            <a:r>
              <a:rPr lang="ru-RU" sz="2400" dirty="0">
                <a:latin typeface="Times New Roman" panose="02020603050405020304" pitchFamily="18" charset="0"/>
                <a:cs typeface="Times New Roman" panose="02020603050405020304" pitchFamily="18" charset="0"/>
              </a:rPr>
              <a:t> пользователю присылают ссылку на сайт, очень похожую на настоящий адрес почтового сервиса или социальной сети. Как правило, </a:t>
            </a:r>
            <a:r>
              <a:rPr lang="ru-RU" sz="2400" dirty="0" err="1">
                <a:latin typeface="Times New Roman" panose="02020603050405020304" pitchFamily="18" charset="0"/>
                <a:cs typeface="Times New Roman" panose="02020603050405020304" pitchFamily="18" charset="0"/>
              </a:rPr>
              <a:t>фишеры</a:t>
            </a:r>
            <a:r>
              <a:rPr lang="ru-RU" sz="2400" dirty="0">
                <a:latin typeface="Times New Roman" panose="02020603050405020304" pitchFamily="18" charset="0"/>
                <a:cs typeface="Times New Roman" panose="02020603050405020304" pitchFamily="18" charset="0"/>
              </a:rPr>
              <a:t> специально покупают такие домены. Например, для mail.ru это может быть «meil.ru», а для vk.com — «vk-com.com».</a:t>
            </a:r>
          </a:p>
          <a:p>
            <a:pPr indent="457200" algn="just" fontAlgn="base"/>
            <a:r>
              <a:rPr lang="ru-RU" sz="2400" dirty="0">
                <a:latin typeface="Times New Roman" panose="02020603050405020304" pitchFamily="18" charset="0"/>
                <a:cs typeface="Times New Roman" panose="02020603050405020304" pitchFamily="18" charset="0"/>
              </a:rPr>
              <a:t>Злоумышленник ждет, когда человек введет логин или пароль на поддельном сайте. Так он узнает данные, а потом использует их для входа в настоящий профиль своей жертвы.</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825" y="1537580"/>
            <a:ext cx="4502337" cy="24026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393" y="4109650"/>
            <a:ext cx="4891769" cy="2593570"/>
          </a:xfrm>
          <a:prstGeom prst="rect">
            <a:avLst/>
          </a:prstGeom>
        </p:spPr>
      </p:pic>
    </p:spTree>
    <p:extLst>
      <p:ext uri="{BB962C8B-B14F-4D97-AF65-F5344CB8AC3E}">
        <p14:creationId xmlns:p14="http://schemas.microsoft.com/office/powerpoint/2010/main" val="325710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784" y="401382"/>
            <a:ext cx="8730275" cy="707886"/>
          </a:xfrm>
          <a:prstGeom prst="rect">
            <a:avLst/>
          </a:prstGeom>
        </p:spPr>
        <p:txBody>
          <a:bodyPr wrap="none">
            <a:spAutoFit/>
          </a:bodyPr>
          <a:lstStyle/>
          <a:p>
            <a:pPr algn="ctr"/>
            <a:r>
              <a:rPr lang="ru-RU" sz="4000" b="1" spc="50" dirty="0">
                <a:ln w="0"/>
                <a:solidFill>
                  <a:schemeClr val="tx1">
                    <a:lumMod val="95000"/>
                  </a:schemeClr>
                </a:solidFill>
                <a:effectLst>
                  <a:innerShdw blurRad="63500" dist="50800" dir="13500000">
                    <a:srgbClr val="000000">
                      <a:alpha val="50000"/>
                    </a:srgbClr>
                  </a:innerShdw>
                </a:effectLst>
              </a:rPr>
              <a:t>№ </a:t>
            </a:r>
            <a:r>
              <a:rPr lang="ru-RU" sz="4000" b="1" spc="50" dirty="0" smtClean="0">
                <a:ln w="0"/>
                <a:solidFill>
                  <a:schemeClr val="tx1">
                    <a:lumMod val="95000"/>
                  </a:schemeClr>
                </a:solidFill>
                <a:effectLst>
                  <a:innerShdw blurRad="63500" dist="50800" dir="13500000">
                    <a:srgbClr val="000000">
                      <a:alpha val="50000"/>
                    </a:srgbClr>
                  </a:innerShdw>
                </a:effectLst>
              </a:rPr>
              <a:t>5. </a:t>
            </a:r>
            <a:r>
              <a:rPr lang="ru-RU" sz="4000" b="1" spc="50" dirty="0">
                <a:ln w="0"/>
                <a:solidFill>
                  <a:schemeClr val="tx1">
                    <a:lumMod val="95000"/>
                  </a:schemeClr>
                </a:solidFill>
                <a:effectLst>
                  <a:innerShdw blurRad="63500" dist="50800" dir="13500000">
                    <a:srgbClr val="000000">
                      <a:alpha val="50000"/>
                    </a:srgbClr>
                  </a:innerShdw>
                </a:effectLst>
              </a:rPr>
              <a:t>АККУРАТНЕЕ С ПОКУПКАМИ</a:t>
            </a:r>
          </a:p>
        </p:txBody>
      </p:sp>
      <p:sp>
        <p:nvSpPr>
          <p:cNvPr id="3" name="Прямоугольник 2"/>
          <p:cNvSpPr/>
          <p:nvPr/>
        </p:nvSpPr>
        <p:spPr>
          <a:xfrm>
            <a:off x="199506" y="1824163"/>
            <a:ext cx="7955279" cy="4093428"/>
          </a:xfrm>
          <a:prstGeom prst="rect">
            <a:avLst/>
          </a:prstGeom>
        </p:spPr>
        <p:txBody>
          <a:bodyPr wrap="square">
            <a:spAutoFit/>
          </a:bodyPr>
          <a:lstStyle/>
          <a:p>
            <a:pPr indent="457200" algn="just" fontAlgn="base"/>
            <a:r>
              <a:rPr lang="ru-RU" sz="2000" dirty="0" smtClean="0">
                <a:latin typeface="Times New Roman" panose="02020603050405020304" pitchFamily="18" charset="0"/>
                <a:cs typeface="Times New Roman" panose="02020603050405020304" pitchFamily="18" charset="0"/>
              </a:rPr>
              <a:t>Основные финансовые потери обычно происходят через телефон. Необходимо подключить услуги блокировки платного контента, не класть много денег на счет телефона и контролировать расходы. Все остальные платежи должны согласовываться с родителями и происходить только под их присмотром.</a:t>
            </a:r>
          </a:p>
          <a:p>
            <a:pPr indent="457200" algn="just" fontAlgn="base"/>
            <a:r>
              <a:rPr lang="ru-RU" sz="2000" dirty="0" smtClean="0">
                <a:latin typeface="Times New Roman" panose="02020603050405020304" pitchFamily="18" charset="0"/>
                <a:cs typeface="Times New Roman" panose="02020603050405020304" pitchFamily="18" charset="0"/>
              </a:rPr>
              <a:t>Все </a:t>
            </a:r>
            <a:r>
              <a:rPr lang="ru-RU" sz="2000" dirty="0">
                <a:latin typeface="Times New Roman" panose="02020603050405020304" pitchFamily="18" charset="0"/>
                <a:cs typeface="Times New Roman" panose="02020603050405020304" pitchFamily="18" charset="0"/>
              </a:rPr>
              <a:t>сервисы, которые принимают деньги, должны иметь зеленый значок «</a:t>
            </a:r>
            <a:r>
              <a:rPr lang="ru-RU" sz="2000" dirty="0" err="1">
                <a:latin typeface="Times New Roman" panose="02020603050405020304" pitchFamily="18" charset="0"/>
                <a:cs typeface="Times New Roman" panose="02020603050405020304" pitchFamily="18" charset="0"/>
              </a:rPr>
              <a:t>https</a:t>
            </a:r>
            <a:r>
              <a:rPr lang="ru-RU" sz="2000" dirty="0">
                <a:latin typeface="Times New Roman" panose="02020603050405020304" pitchFamily="18" charset="0"/>
                <a:cs typeface="Times New Roman" panose="02020603050405020304" pitchFamily="18" charset="0"/>
              </a:rPr>
              <a:t>» рядом с названием. Если такого значка нет, лучше не пользоваться страницей. Впрочем, даже его наличие стопроцентной гарантии не дает.</a:t>
            </a:r>
          </a:p>
          <a:p>
            <a:pPr indent="457200" algn="just" fontAlgn="base"/>
            <a:r>
              <a:rPr lang="ru-RU" sz="2000" dirty="0">
                <a:latin typeface="Times New Roman" panose="02020603050405020304" pitchFamily="18" charset="0"/>
                <a:cs typeface="Times New Roman" panose="02020603050405020304" pitchFamily="18" charset="0"/>
              </a:rPr>
              <a:t>Часто в </a:t>
            </a:r>
            <a:r>
              <a:rPr lang="ru-RU" sz="2000" dirty="0" err="1">
                <a:latin typeface="Times New Roman" panose="02020603050405020304" pitchFamily="18" charset="0"/>
                <a:cs typeface="Times New Roman" panose="02020603050405020304" pitchFamily="18" charset="0"/>
              </a:rPr>
              <a:t>пабликах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ВКонтакте</a:t>
            </a:r>
            <a:r>
              <a:rPr lang="ru-RU" sz="2000" dirty="0">
                <a:latin typeface="Times New Roman" panose="02020603050405020304" pitchFamily="18" charset="0"/>
                <a:cs typeface="Times New Roman" panose="02020603050405020304" pitchFamily="18" charset="0"/>
              </a:rPr>
              <a:t>» предлагают что-то купить с использованием платежной системы </a:t>
            </a:r>
            <a:r>
              <a:rPr lang="ru-RU" sz="2000" dirty="0" err="1">
                <a:latin typeface="Times New Roman" panose="02020603050405020304" pitchFamily="18" charset="0"/>
                <a:cs typeface="Times New Roman" panose="02020603050405020304" pitchFamily="18" charset="0"/>
              </a:rPr>
              <a:t>Qiwi</a:t>
            </a:r>
            <a:r>
              <a:rPr lang="ru-RU" sz="2000" dirty="0">
                <a:latin typeface="Times New Roman" panose="02020603050405020304" pitchFamily="18" charset="0"/>
                <a:cs typeface="Times New Roman" panose="02020603050405020304" pitchFamily="18" charset="0"/>
              </a:rPr>
              <a:t>. Тут тоже нужно проявлять бдительность и внимательно изучать отзывы о продавце. В </a:t>
            </a:r>
            <a:r>
              <a:rPr lang="ru-RU" sz="2000" dirty="0" err="1">
                <a:latin typeface="Times New Roman" panose="02020603050405020304" pitchFamily="18" charset="0"/>
                <a:cs typeface="Times New Roman" panose="02020603050405020304" pitchFamily="18" charset="0"/>
              </a:rPr>
              <a:t>соцсетях</a:t>
            </a:r>
            <a:r>
              <a:rPr lang="ru-RU" sz="2000" dirty="0">
                <a:latin typeface="Times New Roman" panose="02020603050405020304" pitchFamily="18" charset="0"/>
                <a:cs typeface="Times New Roman" panose="02020603050405020304" pitchFamily="18" charset="0"/>
              </a:rPr>
              <a:t> есть немало мошенников, которые после получения денег исчезают</a:t>
            </a:r>
            <a:r>
              <a:rPr lang="ru-RU" sz="20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072" y="2576857"/>
            <a:ext cx="3171825" cy="2435717"/>
          </a:xfrm>
          <a:prstGeom prst="rect">
            <a:avLst/>
          </a:prstGeom>
        </p:spPr>
      </p:pic>
    </p:spTree>
    <p:extLst>
      <p:ext uri="{BB962C8B-B14F-4D97-AF65-F5344CB8AC3E}">
        <p14:creationId xmlns:p14="http://schemas.microsoft.com/office/powerpoint/2010/main" val="386519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38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2060848"/>
            <a:ext cx="9108504" cy="6240518"/>
          </a:xfrm>
        </p:spPr>
        <p:txBody>
          <a:bodyPr>
            <a:normAutofit/>
          </a:bodyPr>
          <a:lstStyle/>
          <a:p>
            <a:pPr marL="64008" indent="457200" algn="just">
              <a:buNone/>
            </a:pPr>
            <a:r>
              <a:rPr lang="ru-RU" sz="2400" dirty="0">
                <a:latin typeface="Bahnschrift SemiBold" pitchFamily="34" charset="0"/>
              </a:rPr>
              <a:t>Презентация подготовлена в рамках работы Центра правового просвещения и профессиональной адаптации студентов ВСГУТУ.</a:t>
            </a:r>
          </a:p>
          <a:p>
            <a:pPr marL="64008" indent="457200" algn="just">
              <a:buNone/>
            </a:pPr>
            <a:endParaRPr lang="ru-RU" sz="2400" dirty="0">
              <a:latin typeface="Bahnschrift SemiBold" pitchFamily="34" charset="0"/>
            </a:endParaRPr>
          </a:p>
          <a:p>
            <a:pPr marL="64008" indent="457200" algn="just">
              <a:buNone/>
            </a:pPr>
            <a:r>
              <a:rPr lang="ru-RU" sz="2400" dirty="0">
                <a:latin typeface="Bahnschrift SemiBold" pitchFamily="34" charset="0"/>
              </a:rPr>
              <a:t>Руководитель </a:t>
            </a:r>
            <a:r>
              <a:rPr lang="ru-RU" sz="2400" dirty="0">
                <a:latin typeface="Bahnschrift SemiBold" pitchFamily="34" charset="0"/>
              </a:rPr>
              <a:t>Ц</a:t>
            </a:r>
            <a:r>
              <a:rPr lang="ru-RU" sz="2400" dirty="0">
                <a:latin typeface="Bahnschrift SemiBold" pitchFamily="34" charset="0"/>
              </a:rPr>
              <a:t>ентра: </a:t>
            </a:r>
            <a:r>
              <a:rPr lang="ru-RU" sz="2400" dirty="0" err="1">
                <a:latin typeface="Bahnschrift SemiBold" pitchFamily="34" charset="0"/>
              </a:rPr>
              <a:t>д.ю.н</a:t>
            </a:r>
            <a:r>
              <a:rPr lang="ru-RU" sz="2400" dirty="0">
                <a:latin typeface="Bahnschrift SemiBold" pitchFamily="34" charset="0"/>
              </a:rPr>
              <a:t>.</a:t>
            </a:r>
            <a:r>
              <a:rPr lang="en-US" sz="2400" dirty="0">
                <a:latin typeface="Bahnschrift SemiBold" pitchFamily="34" charset="0"/>
              </a:rPr>
              <a:t>,</a:t>
            </a:r>
            <a:r>
              <a:rPr lang="ru-RU" sz="2400" dirty="0">
                <a:latin typeface="Bahnschrift SemiBold" pitchFamily="34" charset="0"/>
              </a:rPr>
              <a:t> доцент Е.И. Попова.</a:t>
            </a:r>
          </a:p>
          <a:p>
            <a:pPr marL="64008" indent="457200" algn="just">
              <a:buNone/>
            </a:pPr>
            <a:endParaRPr lang="ru-RU" sz="2400" dirty="0">
              <a:latin typeface="Bahnschrift SemiBold" pitchFamily="34" charset="0"/>
            </a:endParaRPr>
          </a:p>
          <a:p>
            <a:pPr marL="64008" indent="457200" algn="just">
              <a:buNone/>
            </a:pPr>
            <a:r>
              <a:rPr lang="ru-RU" sz="2400" dirty="0">
                <a:latin typeface="Bahnschrift SemiBold" pitchFamily="34" charset="0"/>
              </a:rPr>
              <a:t>Материал подготовлен по состоянию на 01.12.2021 г.</a:t>
            </a:r>
            <a:endParaRPr lang="ru-RU" sz="2400" dirty="0">
              <a:latin typeface="Bahnschrift SemiBold"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24" y="0"/>
            <a:ext cx="1440160" cy="1440160"/>
          </a:xfrm>
          <a:prstGeom prst="rect">
            <a:avLst/>
          </a:prstGeom>
        </p:spPr>
      </p:pic>
    </p:spTree>
    <p:extLst>
      <p:ext uri="{BB962C8B-B14F-4D97-AF65-F5344CB8AC3E}">
        <p14:creationId xmlns:p14="http://schemas.microsoft.com/office/powerpoint/2010/main" val="150548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491288" y="4176714"/>
            <a:ext cx="3903662"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8674" name="Text Box 2"/>
          <p:cNvSpPr txBox="1">
            <a:spLocks noChangeArrowheads="1"/>
          </p:cNvSpPr>
          <p:nvPr/>
        </p:nvSpPr>
        <p:spPr bwMode="auto">
          <a:xfrm>
            <a:off x="1946275" y="-2663825"/>
            <a:ext cx="8002588" cy="443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buClrTx/>
              <a:buFontTx/>
              <a:buNone/>
            </a:pPr>
            <a:r>
              <a:rPr lang="ru-RU" altLang="ru-RU"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rbel" panose="020B0503020204020204" pitchFamily="34" charset="0"/>
                <a:ea typeface="Microsoft YaHei" panose="020B0503020204020204" pitchFamily="34" charset="-122"/>
              </a:rPr>
              <a:t>СПАСИБО ЗА ВНИМАНИЕ!</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64" y="1800225"/>
            <a:ext cx="3940175"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914900" y="4608513"/>
            <a:ext cx="5608638"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r">
              <a:buClrTx/>
              <a:buFontTx/>
              <a:buNone/>
            </a:pPr>
            <a:r>
              <a:rPr lang="ru-RU" altLang="ru-RU" b="1" dirty="0">
                <a:solidFill>
                  <a:schemeClr val="tx1"/>
                </a:solidFill>
              </a:rPr>
              <a:t>Авторы-составители:</a:t>
            </a:r>
          </a:p>
          <a:p>
            <a:pPr algn="r">
              <a:buClrTx/>
              <a:buFontTx/>
              <a:buNone/>
            </a:pPr>
            <a:endParaRPr lang="ru-RU" altLang="ru-RU" b="1" dirty="0">
              <a:solidFill>
                <a:schemeClr val="tx1"/>
              </a:solidFill>
            </a:endParaRPr>
          </a:p>
          <a:p>
            <a:pPr algn="r">
              <a:buClrTx/>
              <a:buFontTx/>
              <a:buNone/>
            </a:pPr>
            <a:r>
              <a:rPr lang="ru-RU" altLang="ru-RU" b="1" dirty="0">
                <a:solidFill>
                  <a:schemeClr val="tx1"/>
                </a:solidFill>
              </a:rPr>
              <a:t>Студенты ВСГУТУ юридического </a:t>
            </a:r>
            <a:r>
              <a:rPr lang="ru-RU" altLang="ru-RU" b="1" dirty="0">
                <a:solidFill>
                  <a:schemeClr val="tx1"/>
                </a:solidFill>
              </a:rPr>
              <a:t>факультета</a:t>
            </a:r>
          </a:p>
          <a:p>
            <a:pPr algn="r">
              <a:buClrTx/>
              <a:buFontTx/>
              <a:buNone/>
            </a:pPr>
            <a:r>
              <a:rPr lang="ru-RU" altLang="ru-RU" b="1" dirty="0">
                <a:solidFill>
                  <a:schemeClr val="tx1"/>
                </a:solidFill>
              </a:rPr>
              <a:t>Первая Кристина </a:t>
            </a:r>
            <a:r>
              <a:rPr lang="ru-RU" altLang="ru-RU" b="1" dirty="0" smtClean="0">
                <a:solidFill>
                  <a:schemeClr val="tx1"/>
                </a:solidFill>
              </a:rPr>
              <a:t>Олеговна</a:t>
            </a:r>
          </a:p>
          <a:p>
            <a:pPr algn="r">
              <a:buClrTx/>
              <a:buFontTx/>
              <a:buNone/>
            </a:pPr>
            <a:r>
              <a:rPr lang="ru-RU" altLang="ru-RU" b="1" dirty="0" err="1" smtClean="0">
                <a:solidFill>
                  <a:schemeClr val="tx1"/>
                </a:solidFill>
              </a:rPr>
              <a:t>Меньжурова</a:t>
            </a:r>
            <a:r>
              <a:rPr lang="ru-RU" altLang="ru-RU" b="1" dirty="0" smtClean="0">
                <a:solidFill>
                  <a:schemeClr val="tx1"/>
                </a:solidFill>
              </a:rPr>
              <a:t> Елена Александровна</a:t>
            </a:r>
            <a:endParaRPr lang="ru-RU" altLang="ru-RU" b="1" dirty="0">
              <a:solidFill>
                <a:schemeClr val="tx1"/>
              </a:solidFill>
            </a:endParaRPr>
          </a:p>
          <a:p>
            <a:pPr algn="r">
              <a:buClrTx/>
              <a:buFontTx/>
              <a:buNone/>
            </a:pPr>
            <a:r>
              <a:rPr lang="ru-RU" altLang="ru-RU" b="1" dirty="0">
                <a:solidFill>
                  <a:schemeClr val="tx1"/>
                </a:solidFill>
              </a:rPr>
              <a:t>Иванова Анна Алексеевна</a:t>
            </a:r>
            <a:endParaRPr lang="ru-RU" altLang="ru-RU" b="1" dirty="0">
              <a:solidFill>
                <a:schemeClr val="tx1"/>
              </a:solidFill>
            </a:endParaRPr>
          </a:p>
        </p:txBody>
      </p:sp>
    </p:spTree>
    <p:extLst>
      <p:ext uri="{BB962C8B-B14F-4D97-AF65-F5344CB8AC3E}">
        <p14:creationId xmlns:p14="http://schemas.microsoft.com/office/powerpoint/2010/main" val="2960992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452" y="1487978"/>
            <a:ext cx="588541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dirty="0" smtClean="0"/>
              <a:t>Законодатель нашей страны понимает опасность в которой себе таит ИНТЕРНЕТ для детей и подростков, поэтому был издан Федеральный закон от 29 декабря 2010 г. № 436 «О защите детей от информации, причиняющей вред их здоровью и развитию»</a:t>
            </a:r>
            <a:endParaRPr lang="ru-RU" sz="2800" dirty="0"/>
          </a:p>
        </p:txBody>
      </p:sp>
      <p:sp>
        <p:nvSpPr>
          <p:cNvPr id="4" name="Стрелка вправо 3"/>
          <p:cNvSpPr/>
          <p:nvPr/>
        </p:nvSpPr>
        <p:spPr>
          <a:xfrm>
            <a:off x="6567055" y="3000895"/>
            <a:ext cx="1080654" cy="79802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02" y="1392554"/>
            <a:ext cx="3205942" cy="4608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461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9461" y="290674"/>
            <a:ext cx="9193878" cy="1200329"/>
          </a:xfrm>
          <a:prstGeom prst="rect">
            <a:avLst/>
          </a:prstGeom>
          <a:noFill/>
        </p:spPr>
        <p:txBody>
          <a:bodyPr wrap="square" rtlCol="0">
            <a:spAutoFit/>
          </a:bodyPr>
          <a:lstStyle/>
          <a:p>
            <a:pPr algn="ctr"/>
            <a:r>
              <a:rPr lang="ru-RU" sz="3600" dirty="0" smtClean="0"/>
              <a:t>Возраст, с которого ты можешь получить банковскую карту</a:t>
            </a:r>
            <a:endParaRPr lang="ru-RU" sz="3600" dirty="0"/>
          </a:p>
        </p:txBody>
      </p:sp>
      <p:sp>
        <p:nvSpPr>
          <p:cNvPr id="10" name="Стрелка вниз 9"/>
          <p:cNvSpPr/>
          <p:nvPr/>
        </p:nvSpPr>
        <p:spPr>
          <a:xfrm>
            <a:off x="2356656" y="1560149"/>
            <a:ext cx="914400" cy="931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14891" y="2517435"/>
            <a:ext cx="4015047" cy="1569660"/>
          </a:xfrm>
          <a:prstGeom prst="rect">
            <a:avLst/>
          </a:prstGeom>
          <a:noFill/>
        </p:spPr>
        <p:txBody>
          <a:bodyPr wrap="square" rtlCol="0">
            <a:spAutoFit/>
          </a:bodyPr>
          <a:lstStyle/>
          <a:p>
            <a:pPr algn="ctr"/>
            <a:r>
              <a:rPr lang="ru-RU" sz="2400" dirty="0" smtClean="0"/>
              <a:t>От 6 до 14 лет, дополнительная карта, открытая к карте на родителя  </a:t>
            </a:r>
            <a:endParaRPr lang="ru-RU" sz="2400" dirty="0"/>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754" y="4193819"/>
            <a:ext cx="4247803" cy="2505595"/>
          </a:xfrm>
          <a:prstGeom prst="rect">
            <a:avLst/>
          </a:prstGeom>
          <a:ln>
            <a:noFill/>
          </a:ln>
          <a:effectLst>
            <a:softEdge rad="112500"/>
          </a:effectLst>
        </p:spPr>
      </p:pic>
      <p:sp>
        <p:nvSpPr>
          <p:cNvPr id="14" name="Стрелка вниз 13"/>
          <p:cNvSpPr/>
          <p:nvPr/>
        </p:nvSpPr>
        <p:spPr>
          <a:xfrm>
            <a:off x="6101541" y="1576044"/>
            <a:ext cx="914400" cy="931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4979322" y="2565614"/>
            <a:ext cx="3158837" cy="1569660"/>
          </a:xfrm>
          <a:prstGeom prst="rect">
            <a:avLst/>
          </a:prstGeom>
          <a:noFill/>
        </p:spPr>
        <p:txBody>
          <a:bodyPr wrap="square" rtlCol="0">
            <a:spAutoFit/>
          </a:bodyPr>
          <a:lstStyle/>
          <a:p>
            <a:pPr algn="ctr"/>
            <a:r>
              <a:rPr lang="ru-RU" sz="2400" dirty="0" smtClean="0"/>
              <a:t>С 14 до 15 лет в виде основной карты при согласии родителя </a:t>
            </a:r>
            <a:endParaRPr lang="ru-RU" sz="2400" dirty="0"/>
          </a:p>
        </p:txBody>
      </p:sp>
      <p:sp>
        <p:nvSpPr>
          <p:cNvPr id="16" name="Стрелка вниз 15"/>
          <p:cNvSpPr/>
          <p:nvPr/>
        </p:nvSpPr>
        <p:spPr>
          <a:xfrm>
            <a:off x="10185862" y="1560149"/>
            <a:ext cx="914400" cy="93102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TextBox 16"/>
          <p:cNvSpPr txBox="1"/>
          <p:nvPr/>
        </p:nvSpPr>
        <p:spPr>
          <a:xfrm>
            <a:off x="8753303" y="2592111"/>
            <a:ext cx="3233650" cy="2308324"/>
          </a:xfrm>
          <a:prstGeom prst="rect">
            <a:avLst/>
          </a:prstGeom>
          <a:noFill/>
        </p:spPr>
        <p:txBody>
          <a:bodyPr wrap="square" rtlCol="0">
            <a:spAutoFit/>
          </a:bodyPr>
          <a:lstStyle/>
          <a:p>
            <a:pPr algn="ctr"/>
            <a:r>
              <a:rPr lang="ru-RU" sz="2400" dirty="0" smtClean="0"/>
              <a:t>С 16 лет законодательство позволяет уже открывать платежную карту САМОСТОЯТЕЛЬНО</a:t>
            </a:r>
            <a:endParaRPr lang="ru-RU" sz="2400" dirty="0"/>
          </a:p>
        </p:txBody>
      </p:sp>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085" y="4900436"/>
            <a:ext cx="4355868" cy="1798978"/>
          </a:xfrm>
          <a:prstGeom prst="rect">
            <a:avLst/>
          </a:prstGeom>
          <a:ln>
            <a:noFill/>
          </a:ln>
          <a:effectLst>
            <a:softEdge rad="112500"/>
          </a:effectLst>
        </p:spPr>
      </p:pic>
    </p:spTree>
    <p:extLst>
      <p:ext uri="{BB962C8B-B14F-4D97-AF65-F5344CB8AC3E}">
        <p14:creationId xmlns:p14="http://schemas.microsoft.com/office/powerpoint/2010/main" val="7028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870" y="249381"/>
            <a:ext cx="9404723" cy="972099"/>
          </a:xfrm>
        </p:spPr>
        <p:txBody>
          <a:bodyPr/>
          <a:lstStyle/>
          <a:p>
            <a:pPr algn="ctr"/>
            <a:r>
              <a:rPr lang="ru-RU" dirty="0" smtClean="0"/>
              <a:t>Мошенничество в сети</a:t>
            </a:r>
            <a:endParaRPr lang="ru-RU" dirty="0"/>
          </a:p>
        </p:txBody>
      </p:sp>
      <p:sp>
        <p:nvSpPr>
          <p:cNvPr id="3" name="Объект 2"/>
          <p:cNvSpPr>
            <a:spLocks noGrp="1"/>
          </p:cNvSpPr>
          <p:nvPr>
            <p:ph idx="1"/>
          </p:nvPr>
        </p:nvSpPr>
        <p:spPr>
          <a:xfrm>
            <a:off x="496482" y="3449458"/>
            <a:ext cx="11346873" cy="4195481"/>
          </a:xfrm>
        </p:spPr>
        <p:txBody>
          <a:bodyPr>
            <a:normAutofit/>
          </a:bodyPr>
          <a:lstStyle/>
          <a:p>
            <a:pPr marL="0" indent="457200" algn="just">
              <a:buNone/>
            </a:pPr>
            <a:r>
              <a:rPr lang="ru-RU" sz="3600" dirty="0" smtClean="0"/>
              <a:t>Мошенничество в сети может осуществляться в достаточно большом количестве способов, но все их перечислить очень сложно, поэтому мы с тобой рассмотрим некоторые наиболее распространенные.</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742" y="1221480"/>
            <a:ext cx="3142211" cy="1878843"/>
          </a:xfrm>
          <a:prstGeom prst="rect">
            <a:avLst/>
          </a:prstGeom>
        </p:spPr>
      </p:pic>
    </p:spTree>
    <p:extLst>
      <p:ext uri="{BB962C8B-B14F-4D97-AF65-F5344CB8AC3E}">
        <p14:creationId xmlns:p14="http://schemas.microsoft.com/office/powerpoint/2010/main" val="18403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2832" y="0"/>
            <a:ext cx="7747021" cy="996072"/>
          </a:xfrm>
        </p:spPr>
        <p:txBody>
          <a:bodyPr/>
          <a:lstStyle/>
          <a:p>
            <a:pPr algn="ctr"/>
            <a:r>
              <a:rPr lang="ru-RU" sz="4400" dirty="0" smtClean="0"/>
              <a:t>«Опасный заработок»</a:t>
            </a:r>
            <a:endParaRPr lang="ru-RU" sz="4400" dirty="0"/>
          </a:p>
        </p:txBody>
      </p:sp>
      <p:sp>
        <p:nvSpPr>
          <p:cNvPr id="5" name="TextBox 4"/>
          <p:cNvSpPr txBox="1"/>
          <p:nvPr/>
        </p:nvSpPr>
        <p:spPr>
          <a:xfrm>
            <a:off x="448888" y="996072"/>
            <a:ext cx="6999316" cy="2246769"/>
          </a:xfrm>
          <a:prstGeom prst="rect">
            <a:avLst/>
          </a:prstGeom>
          <a:noFill/>
        </p:spPr>
        <p:txBody>
          <a:bodyPr wrap="square" rtlCol="0">
            <a:spAutoFit/>
          </a:bodyPr>
          <a:lstStyle/>
          <a:p>
            <a:pPr indent="457200" algn="just"/>
            <a:r>
              <a:rPr lang="ru-RU" sz="2800" dirty="0" smtClean="0"/>
              <a:t>Ты скорее всего, сталкивался с трудностями в деньгах, например, когда хотел себе купить модную одежду/гаджет, пойти в кинотеатр/кафе и прочее. </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414" y="2457610"/>
            <a:ext cx="4004887" cy="2809702"/>
          </a:xfrm>
          <a:prstGeom prst="rect">
            <a:avLst/>
          </a:prstGeom>
        </p:spPr>
      </p:pic>
      <p:sp>
        <p:nvSpPr>
          <p:cNvPr id="9" name="TextBox 8"/>
          <p:cNvSpPr txBox="1"/>
          <p:nvPr/>
        </p:nvSpPr>
        <p:spPr>
          <a:xfrm>
            <a:off x="448888" y="3518617"/>
            <a:ext cx="6932814"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a:ln w="12700">
                  <a:solidFill>
                    <a:schemeClr val="accent3">
                      <a:lumMod val="50000"/>
                    </a:schemeClr>
                  </a:solidFill>
                  <a:prstDash val="solid"/>
                </a:ln>
                <a:solidFill>
                  <a:srgbClr val="FF0000"/>
                </a:solidFill>
                <a:effectLst>
                  <a:innerShdw blurRad="177800">
                    <a:schemeClr val="accent3">
                      <a:lumMod val="50000"/>
                    </a:schemeClr>
                  </a:innerShdw>
                </a:effectLst>
              </a:rPr>
              <a:t>ЗАПОМНИ!</a:t>
            </a:r>
            <a:r>
              <a:rPr lang="ru-RU" sz="2400" dirty="0"/>
              <a:t> Мошенники пользуются этим и могут убедить тебя «быстро заработать» и попросить вложить деньги в «сверхприбыльный проект» – это называется финансовая </a:t>
            </a:r>
            <a:r>
              <a:rPr lang="ru-RU" sz="2400" dirty="0" smtClean="0"/>
              <a:t>пирамида. От нее нельзя получить прибыль, а только убытки.</a:t>
            </a:r>
            <a:endParaRPr lang="ru-RU" sz="2400" dirty="0"/>
          </a:p>
          <a:p>
            <a:endParaRPr lang="ru-RU" dirty="0"/>
          </a:p>
        </p:txBody>
      </p:sp>
    </p:spTree>
    <p:extLst>
      <p:ext uri="{BB962C8B-B14F-4D97-AF65-F5344CB8AC3E}">
        <p14:creationId xmlns:p14="http://schemas.microsoft.com/office/powerpoint/2010/main" val="27077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579" y="324196"/>
            <a:ext cx="9493134" cy="1200329"/>
          </a:xfrm>
          <a:prstGeom prst="rect">
            <a:avLst/>
          </a:prstGeom>
          <a:noFill/>
        </p:spPr>
        <p:txBody>
          <a:bodyPr wrap="square" rtlCol="0">
            <a:spAutoFit/>
          </a:bodyPr>
          <a:lstStyle/>
          <a:p>
            <a:pPr algn="ctr"/>
            <a:r>
              <a:rPr lang="ru-RU" sz="3600" dirty="0" smtClean="0"/>
              <a:t>Суть и реальные примеры финансовых пирамид</a:t>
            </a:r>
            <a:endParaRPr lang="ru-RU" sz="3600" dirty="0"/>
          </a:p>
        </p:txBody>
      </p:sp>
      <p:sp>
        <p:nvSpPr>
          <p:cNvPr id="3" name="TextBox 2"/>
          <p:cNvSpPr txBox="1"/>
          <p:nvPr/>
        </p:nvSpPr>
        <p:spPr>
          <a:xfrm>
            <a:off x="714892" y="1618441"/>
            <a:ext cx="4821383" cy="1846659"/>
          </a:xfrm>
          <a:prstGeom prst="rect">
            <a:avLst/>
          </a:prstGeom>
          <a:noFill/>
        </p:spPr>
        <p:txBody>
          <a:bodyPr wrap="square" rtlCol="0">
            <a:spAutoFit/>
          </a:bodyPr>
          <a:lstStyle/>
          <a:p>
            <a:pPr algn="just"/>
            <a:r>
              <a:rPr lang="ru-RU" sz="2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Суть финансовой пирамиды проста:</a:t>
            </a:r>
            <a:r>
              <a:rPr lang="ru-RU" sz="2400" dirty="0" smtClean="0"/>
              <a:t> приноси свои деньги сегодня, а завтра забирай их с прибылью. </a:t>
            </a:r>
          </a:p>
          <a:p>
            <a:endParaRPr lang="ru-RU" dirty="0"/>
          </a:p>
        </p:txBody>
      </p:sp>
      <p:sp>
        <p:nvSpPr>
          <p:cNvPr id="4" name="TextBox 3"/>
          <p:cNvSpPr txBox="1"/>
          <p:nvPr/>
        </p:nvSpPr>
        <p:spPr>
          <a:xfrm>
            <a:off x="7992533" y="1545072"/>
            <a:ext cx="3884815" cy="2554545"/>
          </a:xfrm>
          <a:prstGeom prst="rect">
            <a:avLst/>
          </a:prstGeom>
          <a:noFill/>
        </p:spPr>
        <p:txBody>
          <a:bodyPr wrap="square" rtlCol="0">
            <a:spAutoFit/>
          </a:bodyPr>
          <a:lstStyle/>
          <a:p>
            <a:pPr algn="just"/>
            <a:r>
              <a:rPr lang="ru-RU" sz="2000" dirty="0" smtClean="0"/>
              <a:t>Главным </a:t>
            </a:r>
            <a:r>
              <a:rPr lang="ru-RU" sz="2000" dirty="0"/>
              <a:t>вдохновителем российских </a:t>
            </a:r>
            <a:r>
              <a:rPr lang="ru-RU" sz="2000" dirty="0">
                <a:ln w="0"/>
                <a:solidFill>
                  <a:srgbClr val="FFFF00"/>
                </a:solidFill>
                <a:effectLst>
                  <a:outerShdw blurRad="38100" dist="25400" dir="5400000" algn="ctr" rotWithShape="0">
                    <a:srgbClr val="6E747A">
                      <a:alpha val="43000"/>
                    </a:srgbClr>
                  </a:outerShdw>
                </a:effectLst>
              </a:rPr>
              <a:t>финансовых пирамид</a:t>
            </a:r>
            <a:r>
              <a:rPr lang="ru-RU" sz="2000" dirty="0"/>
              <a:t> </a:t>
            </a:r>
            <a:r>
              <a:rPr lang="ru-RU" sz="2000" dirty="0" smtClean="0"/>
              <a:t>можно </a:t>
            </a:r>
            <a:r>
              <a:rPr lang="ru-RU" sz="2000" dirty="0"/>
              <a:t>назвать </a:t>
            </a:r>
            <a:r>
              <a:rPr lang="ru-RU" sz="2000" dirty="0">
                <a:ln w="0"/>
                <a:solidFill>
                  <a:srgbClr val="FFFF00"/>
                </a:solidFill>
                <a:effectLst>
                  <a:outerShdw blurRad="38100" dist="25400" dir="5400000" algn="ctr" rotWithShape="0">
                    <a:srgbClr val="6E747A">
                      <a:alpha val="43000"/>
                    </a:srgbClr>
                  </a:outerShdw>
                </a:effectLst>
              </a:rPr>
              <a:t>Сергея Мавроди</a:t>
            </a:r>
            <a:r>
              <a:rPr lang="ru-RU" sz="2000" dirty="0"/>
              <a:t> и его компанию </a:t>
            </a:r>
            <a:r>
              <a:rPr lang="ru-RU" sz="2000" dirty="0" smtClean="0">
                <a:ln w="0"/>
                <a:solidFill>
                  <a:srgbClr val="FFFF00"/>
                </a:solidFill>
                <a:effectLst>
                  <a:outerShdw blurRad="38100" dist="25400" dir="5400000" algn="ctr" rotWithShape="0">
                    <a:srgbClr val="6E747A">
                      <a:alpha val="43000"/>
                    </a:srgbClr>
                  </a:outerShdw>
                </a:effectLst>
              </a:rPr>
              <a:t>«МММ»</a:t>
            </a:r>
            <a:r>
              <a:rPr lang="ru-RU" sz="2000" dirty="0" smtClean="0"/>
              <a:t>. </a:t>
            </a:r>
            <a:r>
              <a:rPr lang="ru-RU" sz="2000" dirty="0"/>
              <a:t>Фирма выпустила 991 000 акций, которые продавала за тысячу рублей.</a:t>
            </a:r>
          </a:p>
        </p:txBody>
      </p:sp>
      <p:sp>
        <p:nvSpPr>
          <p:cNvPr id="5" name="TextBox 4"/>
          <p:cNvSpPr txBox="1"/>
          <p:nvPr/>
        </p:nvSpPr>
        <p:spPr>
          <a:xfrm>
            <a:off x="1525848" y="3354802"/>
            <a:ext cx="5860474" cy="1384995"/>
          </a:xfrm>
          <a:prstGeom prst="rect">
            <a:avLst/>
          </a:prstGeom>
          <a:noFill/>
        </p:spPr>
        <p:txBody>
          <a:bodyPr wrap="square" rtlCol="0">
            <a:spAutoFit/>
          </a:bodyPr>
          <a:lstStyle/>
          <a:p>
            <a:pPr algn="ctr"/>
            <a:r>
              <a:rPr lang="ru-RU" sz="2800" dirty="0" smtClean="0"/>
              <a:t>Популярная финансовая пирамида Улан-Удэ «ФИНИКО»</a:t>
            </a:r>
          </a:p>
        </p:txBody>
      </p:sp>
      <p:cxnSp>
        <p:nvCxnSpPr>
          <p:cNvPr id="7" name="Прямая со стрелкой 6"/>
          <p:cNvCxnSpPr/>
          <p:nvPr/>
        </p:nvCxnSpPr>
        <p:spPr>
          <a:xfrm flipV="1">
            <a:off x="5536275" y="2300701"/>
            <a:ext cx="2244438" cy="1"/>
          </a:xfrm>
          <a:prstGeom prst="straightConnector1">
            <a:avLst/>
          </a:prstGeom>
          <a:ln>
            <a:solidFill>
              <a:srgbClr val="FFFF00"/>
            </a:solidFill>
            <a:tailEnd type="triangle"/>
          </a:ln>
        </p:spPr>
        <p:style>
          <a:lnRef idx="3">
            <a:schemeClr val="accent1"/>
          </a:lnRef>
          <a:fillRef idx="0">
            <a:schemeClr val="accent1"/>
          </a:fillRef>
          <a:effectRef idx="2">
            <a:schemeClr val="accent1"/>
          </a:effectRef>
          <a:fontRef idx="minor">
            <a:schemeClr val="tx1"/>
          </a:fontRef>
        </p:style>
      </p:cxn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916" y="4243275"/>
            <a:ext cx="3821432" cy="2486955"/>
          </a:xfrm>
          <a:prstGeom prst="rect">
            <a:avLst/>
          </a:prstGeom>
          <a:ln>
            <a:noFill/>
          </a:ln>
          <a:effectLst>
            <a:softEdge rad="112500"/>
          </a:effectLst>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585" y="4739797"/>
            <a:ext cx="4191000" cy="1880784"/>
          </a:xfrm>
          <a:prstGeom prst="rect">
            <a:avLst/>
          </a:prstGeom>
        </p:spPr>
      </p:pic>
    </p:spTree>
    <p:extLst>
      <p:ext uri="{BB962C8B-B14F-4D97-AF65-F5344CB8AC3E}">
        <p14:creationId xmlns:p14="http://schemas.microsoft.com/office/powerpoint/2010/main" val="343460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887" y="290945"/>
            <a:ext cx="9734204" cy="830997"/>
          </a:xfrm>
          <a:prstGeom prst="rect">
            <a:avLst/>
          </a:prstGeom>
          <a:noFill/>
        </p:spPr>
        <p:txBody>
          <a:bodyPr wrap="square" rtlCol="0">
            <a:spAutoFit/>
          </a:bodyPr>
          <a:lstStyle/>
          <a:p>
            <a:pPr algn="ctr"/>
            <a:r>
              <a:rPr lang="ru-RU" sz="4800" dirty="0" smtClean="0"/>
              <a:t>«Букмекерские ставки»</a:t>
            </a:r>
            <a:endParaRPr lang="ru-RU" sz="4800" dirty="0"/>
          </a:p>
        </p:txBody>
      </p:sp>
      <p:sp>
        <p:nvSpPr>
          <p:cNvPr id="5" name="TextBox 4"/>
          <p:cNvSpPr txBox="1"/>
          <p:nvPr/>
        </p:nvSpPr>
        <p:spPr>
          <a:xfrm>
            <a:off x="448887" y="1812174"/>
            <a:ext cx="6508866" cy="4401205"/>
          </a:xfrm>
          <a:prstGeom prst="rect">
            <a:avLst/>
          </a:prstGeom>
          <a:noFill/>
        </p:spPr>
        <p:txBody>
          <a:bodyPr wrap="square" rtlCol="0">
            <a:spAutoFit/>
          </a:bodyPr>
          <a:lstStyle/>
          <a:p>
            <a:pPr indent="457200" algn="just"/>
            <a:r>
              <a:rPr lang="ru-RU" sz="2800" dirty="0" smtClean="0"/>
              <a:t>Мошенники могут тебе предложить просто зарегистрироваться на сайте, чтобы за реальные деньги ты смог поставить ставку на различных играх. Для того, чтобы забрать свой выигрыш они «якобы» просят заплатить комиссию через банковскую карту. Итог: данные карты и деньги остаются у них.</a:t>
            </a:r>
            <a:endParaRPr lang="ru-RU" sz="2800"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258" y="1624753"/>
            <a:ext cx="4821382" cy="4588626"/>
          </a:xfrm>
          <a:prstGeom prst="rect">
            <a:avLst/>
          </a:prstGeom>
          <a:ln>
            <a:noFill/>
          </a:ln>
          <a:effectLst>
            <a:softEdge rad="112500"/>
          </a:effectLst>
        </p:spPr>
      </p:pic>
    </p:spTree>
    <p:extLst>
      <p:ext uri="{BB962C8B-B14F-4D97-AF65-F5344CB8AC3E}">
        <p14:creationId xmlns:p14="http://schemas.microsoft.com/office/powerpoint/2010/main" val="183591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039" y="249382"/>
            <a:ext cx="9404723" cy="997527"/>
          </a:xfrm>
        </p:spPr>
        <p:txBody>
          <a:bodyPr/>
          <a:lstStyle/>
          <a:p>
            <a:pPr algn="ctr"/>
            <a:r>
              <a:rPr lang="ru-RU" sz="3200" b="1" dirty="0" smtClean="0"/>
              <a:t>Обман мошенников </a:t>
            </a:r>
            <a:r>
              <a:rPr lang="ru-RU" sz="3200" b="1" dirty="0"/>
              <a:t>о помощи от имени друзей в </a:t>
            </a:r>
            <a:r>
              <a:rPr lang="ru-RU" sz="3200" b="1" dirty="0" smtClean="0"/>
              <a:t>соц. сетях</a:t>
            </a:r>
            <a:r>
              <a:rPr lang="ru-RU" b="1" dirty="0"/>
              <a:t/>
            </a:r>
            <a:br>
              <a:rPr lang="ru-RU" b="1" dirty="0"/>
            </a:br>
            <a:endParaRPr lang="ru-RU" dirty="0"/>
          </a:p>
        </p:txBody>
      </p:sp>
      <p:sp>
        <p:nvSpPr>
          <p:cNvPr id="6" name="TextBox 5"/>
          <p:cNvSpPr txBox="1"/>
          <p:nvPr/>
        </p:nvSpPr>
        <p:spPr>
          <a:xfrm>
            <a:off x="415637" y="1837113"/>
            <a:ext cx="5519650" cy="1200329"/>
          </a:xfrm>
          <a:prstGeom prst="rect">
            <a:avLst/>
          </a:prstGeom>
          <a:noFill/>
        </p:spPr>
        <p:txBody>
          <a:bodyPr wrap="square" rtlCol="0">
            <a:spAutoFit/>
          </a:bodyPr>
          <a:lstStyle/>
          <a:p>
            <a:pPr indent="457200" algn="just"/>
            <a:r>
              <a:rPr lang="ru-RU" dirty="0" err="1"/>
              <a:t>Киберпреступник</a:t>
            </a:r>
            <a:r>
              <a:rPr lang="ru-RU" dirty="0"/>
              <a:t> может взломать аккаунт в соц</a:t>
            </a:r>
            <a:r>
              <a:rPr lang="ru-RU" dirty="0" smtClean="0"/>
              <a:t>. сетях</a:t>
            </a:r>
            <a:r>
              <a:rPr lang="ru-RU" dirty="0"/>
              <a:t>, а затем от чужого имени написать сообщение по списку друзей.</a:t>
            </a:r>
            <a:br>
              <a:rPr lang="ru-RU" dirty="0"/>
            </a:br>
            <a:endParaRPr lang="ru-RU" dirty="0" smtClean="0"/>
          </a:p>
        </p:txBody>
      </p:sp>
      <p:sp>
        <p:nvSpPr>
          <p:cNvPr id="7" name="TextBox 6"/>
          <p:cNvSpPr txBox="1"/>
          <p:nvPr/>
        </p:nvSpPr>
        <p:spPr>
          <a:xfrm>
            <a:off x="6941128" y="1636098"/>
            <a:ext cx="4904509" cy="2308324"/>
          </a:xfrm>
          <a:prstGeom prst="rect">
            <a:avLst/>
          </a:prstGeom>
          <a:noFill/>
        </p:spPr>
        <p:txBody>
          <a:bodyPr wrap="square" rtlCol="0">
            <a:spAutoFit/>
          </a:bodyPr>
          <a:lstStyle/>
          <a:p>
            <a:pPr algn="just"/>
            <a:r>
              <a:rPr lang="ru-RU" dirty="0"/>
              <a:t>Запомни, если тебе пришла подозрительная смс, где тебя просят: </a:t>
            </a:r>
            <a:r>
              <a:rPr lang="ru-RU" dirty="0" smtClean="0"/>
              <a:t>«одолжи </a:t>
            </a:r>
            <a:r>
              <a:rPr lang="ru-RU" dirty="0"/>
              <a:t>деньги в </a:t>
            </a:r>
            <a:r>
              <a:rPr lang="ru-RU" dirty="0" smtClean="0"/>
              <a:t>долг», «дай </a:t>
            </a:r>
            <a:r>
              <a:rPr lang="ru-RU" dirty="0"/>
              <a:t>в </a:t>
            </a:r>
            <a:r>
              <a:rPr lang="ru-RU" dirty="0" smtClean="0"/>
              <a:t>займы» </a:t>
            </a:r>
            <a:r>
              <a:rPr lang="ru-RU" dirty="0"/>
              <a:t>и т.д. не ленись и лучше позвони </a:t>
            </a:r>
            <a:r>
              <a:rPr lang="ru-RU" dirty="0" smtClean="0"/>
              <a:t>и спроси, действительно ли, нужна помощь или </a:t>
            </a:r>
            <a:r>
              <a:rPr lang="ru-RU" dirty="0"/>
              <a:t>задай вопрос, который застанет преступника врасплох.</a:t>
            </a:r>
          </a:p>
          <a:p>
            <a:endParaRPr lang="ru-RU" dirty="0"/>
          </a:p>
        </p:txBody>
      </p:sp>
      <p:sp>
        <p:nvSpPr>
          <p:cNvPr id="8" name="TextBox 7"/>
          <p:cNvSpPr txBox="1"/>
          <p:nvPr/>
        </p:nvSpPr>
        <p:spPr>
          <a:xfrm>
            <a:off x="415637" y="4804756"/>
            <a:ext cx="5170517" cy="1754326"/>
          </a:xfrm>
          <a:prstGeom prst="rect">
            <a:avLst/>
          </a:prstGeom>
          <a:noFill/>
        </p:spPr>
        <p:txBody>
          <a:bodyPr wrap="square" rtlCol="0">
            <a:spAutoFit/>
          </a:bodyPr>
          <a:lstStyle/>
          <a:p>
            <a:pPr indent="457200" algn="just"/>
            <a:r>
              <a:rPr lang="ru-RU" dirty="0"/>
              <a:t>Еще одна уловка может быть со ссылками, где вместо фотографии присылают вредоносный вирус. Он крадет с гаджета персональные данные, логины и пароли от личных кабинетов, в том числе от банковских.</a:t>
            </a:r>
          </a:p>
        </p:txBody>
      </p:sp>
      <p:sp>
        <p:nvSpPr>
          <p:cNvPr id="9" name="TextBox 8"/>
          <p:cNvSpPr txBox="1"/>
          <p:nvPr/>
        </p:nvSpPr>
        <p:spPr>
          <a:xfrm>
            <a:off x="6887094" y="5394822"/>
            <a:ext cx="5012575" cy="923330"/>
          </a:xfrm>
          <a:prstGeom prst="rect">
            <a:avLst/>
          </a:prstGeom>
          <a:noFill/>
        </p:spPr>
        <p:txBody>
          <a:bodyPr wrap="square" rtlCol="0">
            <a:spAutoFit/>
          </a:bodyPr>
          <a:lstStyle/>
          <a:p>
            <a:pPr algn="just"/>
            <a:r>
              <a:rPr lang="ru-RU" dirty="0"/>
              <a:t>Защититься от вредоносных ссылок помогут антивирусы, которые можно установить на всех гаджетах.</a:t>
            </a:r>
          </a:p>
        </p:txBody>
      </p:sp>
      <p:sp>
        <p:nvSpPr>
          <p:cNvPr id="10" name="Стрелка вправо 9"/>
          <p:cNvSpPr/>
          <p:nvPr/>
        </p:nvSpPr>
        <p:spPr>
          <a:xfrm>
            <a:off x="5993477" y="1928553"/>
            <a:ext cx="947651" cy="723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784400" y="5494883"/>
            <a:ext cx="947651" cy="723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666" y="2911623"/>
            <a:ext cx="2948688" cy="1693489"/>
          </a:xfrm>
          <a:prstGeom prst="rect">
            <a:avLst/>
          </a:prstGeom>
          <a:ln>
            <a:noFill/>
          </a:ln>
          <a:effectLst>
            <a:softEdge rad="112500"/>
          </a:effectLst>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67" y="3724977"/>
            <a:ext cx="2909627" cy="1571554"/>
          </a:xfrm>
          <a:prstGeom prst="rect">
            <a:avLst/>
          </a:prstGeom>
          <a:ln>
            <a:noFill/>
          </a:ln>
          <a:effectLst>
            <a:softEdge rad="112500"/>
          </a:effectLst>
        </p:spPr>
      </p:pic>
    </p:spTree>
    <p:extLst>
      <p:ext uri="{BB962C8B-B14F-4D97-AF65-F5344CB8AC3E}">
        <p14:creationId xmlns:p14="http://schemas.microsoft.com/office/powerpoint/2010/main" val="4239879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4F44-154A-4E67-B129-1B5389E9F993}">
  <ds:schemaRefs>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AB5FFD32-E0A8-4E83-80B3-20612105D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53E32-00D6-4FFB-AD6B-B2091BB32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Цифровое оформление</Template>
  <TotalTime>0</TotalTime>
  <Words>1054</Words>
  <Application>Microsoft Office PowerPoint</Application>
  <PresentationFormat>Широкоэкранный</PresentationFormat>
  <Paragraphs>124</Paragraphs>
  <Slides>26</Slides>
  <Notes>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26</vt:i4>
      </vt:variant>
    </vt:vector>
  </HeadingPairs>
  <TitlesOfParts>
    <vt:vector size="37" baseType="lpstr">
      <vt:lpstr>Microsoft YaHei</vt:lpstr>
      <vt:lpstr>Arial</vt:lpstr>
      <vt:lpstr>Bahnschrift SemiBold</vt:lpstr>
      <vt:lpstr>Calibri</vt:lpstr>
      <vt:lpstr>Century Gothic</vt:lpstr>
      <vt:lpstr>Corbel</vt:lpstr>
      <vt:lpstr>Tahoma</vt:lpstr>
      <vt:lpstr>Times New Roman</vt:lpstr>
      <vt:lpstr>Wingdings</vt:lpstr>
      <vt:lpstr>Wingdings 3</vt:lpstr>
      <vt:lpstr>Ион</vt:lpstr>
      <vt:lpstr>Презентация PowerPoint</vt:lpstr>
      <vt:lpstr>Положительные и отрицательные стороны ИНТЕРНЕТА</vt:lpstr>
      <vt:lpstr>Презентация PowerPoint</vt:lpstr>
      <vt:lpstr>Презентация PowerPoint</vt:lpstr>
      <vt:lpstr>Мошенничество в сети</vt:lpstr>
      <vt:lpstr>«Опасный заработок»</vt:lpstr>
      <vt:lpstr>Презентация PowerPoint</vt:lpstr>
      <vt:lpstr>Презентация PowerPoint</vt:lpstr>
      <vt:lpstr>Обман мошенников о помощи от имени друзей в соц. сетях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нужно делать, чтобы не попасть в руки педофила?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2021-10-12T14:01:09Z</dcterms:created>
  <dcterms:modified xsi:type="dcterms:W3CDTF">2022-02-09T03:46:44Z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