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70" r:id="rId13"/>
    <p:sldId id="276" r:id="rId14"/>
    <p:sldId id="271" r:id="rId15"/>
    <p:sldId id="265" r:id="rId16"/>
    <p:sldId id="277" r:id="rId17"/>
    <p:sldId id="267" r:id="rId18"/>
    <p:sldId id="278" r:id="rId19"/>
    <p:sldId id="279" r:id="rId20"/>
    <p:sldId id="280" r:id="rId21"/>
    <p:sldId id="281" r:id="rId22"/>
    <p:sldId id="272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F4EC-6A8A-4BEE-9222-77F0C5A333EA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D283F-67A8-4E50-A444-906C5227D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9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BF3C95-AC91-422C-A5F7-D92058E6784D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6575"/>
            <a:ext cx="548640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CCE0467F-6421-4441-93B1-38EA248639B1}" type="slidenum">
              <a:rPr lang="en-US" altLang="ru-RU" sz="120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</a:t>
            </a:fld>
            <a:endParaRPr lang="en-US" altLang="ru-R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2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9E71B0-4D47-4BF0-84B5-110F621684A3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6575"/>
            <a:ext cx="548640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1781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1DC050-9CD8-47C1-B3EC-C371B596640D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C050-9CD8-47C1-B3EC-C371B596640D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C050-9CD8-47C1-B3EC-C371B596640D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1DC050-9CD8-47C1-B3EC-C371B596640D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1DC050-9CD8-47C1-B3EC-C371B596640D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1DC050-9CD8-47C1-B3EC-C371B596640D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1DC050-9CD8-47C1-B3EC-C371B596640D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C050-9CD8-47C1-B3EC-C371B596640D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1DC050-9CD8-47C1-B3EC-C371B596640D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1DC050-9CD8-47C1-B3EC-C371B596640D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1DC050-9CD8-47C1-B3EC-C371B596640D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1DC050-9CD8-47C1-B3EC-C371B596640D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1949A82-8BA8-48EE-8A70-22A33D6C5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tx1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79388" y="188913"/>
            <a:ext cx="2089150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4438"/>
              </a:lnSpc>
              <a:buClrTx/>
              <a:buFontTx/>
              <a:buNone/>
            </a:pPr>
            <a:r>
              <a:rPr lang="ru-RU" alt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Microsoft YaHei" panose="020B0503020204020204" pitchFamily="34" charset="-122"/>
              </a:rPr>
              <a:t>ПРОЕКТ:</a:t>
            </a:r>
            <a:br>
              <a:rPr lang="ru-RU" alt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Microsoft YaHei" panose="020B0503020204020204" pitchFamily="34" charset="-122"/>
              </a:rPr>
            </a:br>
            <a:r>
              <a:rPr lang="ru-RU" altLang="ru-RU" sz="2000" b="1" i="1" dirty="0">
                <a:solidFill>
                  <a:srgbClr val="002060"/>
                </a:solidFill>
                <a:latin typeface="Corbel" panose="020B0503020204020204" pitchFamily="34" charset="0"/>
                <a:ea typeface="Microsoft YaHei" panose="020B0503020204020204" pitchFamily="34" charset="-122"/>
              </a:rPr>
              <a:t>ПРАВОВОЕ </a:t>
            </a:r>
            <a:br>
              <a:rPr lang="ru-RU" altLang="ru-RU" sz="2000" b="1" i="1" dirty="0">
                <a:solidFill>
                  <a:srgbClr val="002060"/>
                </a:solidFill>
                <a:latin typeface="Corbel" panose="020B0503020204020204" pitchFamily="34" charset="0"/>
                <a:ea typeface="Microsoft YaHei" panose="020B0503020204020204" pitchFamily="34" charset="-122"/>
              </a:rPr>
            </a:br>
            <a:r>
              <a:rPr lang="ru-RU" altLang="ru-RU" sz="2000" b="1" i="1" dirty="0">
                <a:solidFill>
                  <a:srgbClr val="002060"/>
                </a:solidFill>
                <a:latin typeface="Corbel" panose="020B0503020204020204" pitchFamily="34" charset="0"/>
                <a:ea typeface="Microsoft YaHei" panose="020B0503020204020204" pitchFamily="34" charset="-122"/>
              </a:rPr>
              <a:t>ПРОСВЕЩЕНИЕ </a:t>
            </a:r>
            <a:br>
              <a:rPr lang="ru-RU" altLang="ru-RU" sz="2000" b="1" i="1" dirty="0">
                <a:solidFill>
                  <a:srgbClr val="002060"/>
                </a:solidFill>
                <a:latin typeface="Corbel" panose="020B0503020204020204" pitchFamily="34" charset="0"/>
                <a:ea typeface="Microsoft YaHei" panose="020B0503020204020204" pitchFamily="34" charset="-122"/>
              </a:rPr>
            </a:br>
            <a:r>
              <a:rPr lang="ru-RU" altLang="ru-RU" sz="2000" b="1" i="1" dirty="0">
                <a:solidFill>
                  <a:srgbClr val="002060"/>
                </a:solidFill>
                <a:latin typeface="Corbel" panose="020B0503020204020204" pitchFamily="34" charset="0"/>
                <a:ea typeface="Microsoft YaHei" panose="020B0503020204020204" pitchFamily="34" charset="-122"/>
              </a:rPr>
              <a:t>НА ЮФ ВСГУТУ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555063" y="1700808"/>
            <a:ext cx="2729698" cy="525401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8CADA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800" b="1" dirty="0" smtClean="0">
                <a:solidFill>
                  <a:srgbClr val="002E54"/>
                </a:solidFill>
                <a:latin typeface="Arial" panose="020B0604020202020204" pitchFamily="34" charset="0"/>
              </a:rPr>
              <a:t>Вред от </a:t>
            </a:r>
            <a:r>
              <a:rPr lang="ru-RU" altLang="ru-RU" sz="2800" b="1" dirty="0" err="1" smtClean="0">
                <a:solidFill>
                  <a:srgbClr val="002E54"/>
                </a:solidFill>
                <a:latin typeface="Arial" panose="020B0604020202020204" pitchFamily="34" charset="0"/>
              </a:rPr>
              <a:t>вейпа</a:t>
            </a:r>
            <a:endParaRPr lang="ru-RU" altLang="ru-RU" sz="2800" b="1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548563" y="5876925"/>
            <a:ext cx="118586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</a:rPr>
              <a:t>Улан-Удэ</a:t>
            </a:r>
          </a:p>
          <a:p>
            <a:pPr algn="ctr">
              <a:buClrTx/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</a:rPr>
              <a:t>2021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775325" y="431800"/>
            <a:ext cx="2289175" cy="917575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8CADA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ru-RU" altLang="ru-RU" sz="5400" b="1" dirty="0">
                <a:solidFill>
                  <a:srgbClr val="002060"/>
                </a:solidFill>
                <a:latin typeface="Arial" panose="020B0604020202020204" pitchFamily="34" charset="0"/>
              </a:rPr>
              <a:t>Тема: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77838" y="2698750"/>
            <a:ext cx="37401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072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Электронные сигареты делают из подростков заядлых курильщиков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568952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Запомни!!! </a:t>
            </a:r>
            <a:r>
              <a:rPr lang="ru-RU" sz="2400" dirty="0" smtClean="0"/>
              <a:t>Не нужно поддаваться в подростковом возрасте окружающему влиянию. </a:t>
            </a:r>
            <a:r>
              <a:rPr lang="ru-RU" sz="2400" dirty="0"/>
              <a:t>Как </a:t>
            </a:r>
            <a:r>
              <a:rPr lang="ru-RU" sz="2400" dirty="0" smtClean="0"/>
              <a:t>итог: можно начать </a:t>
            </a:r>
            <a:r>
              <a:rPr lang="ru-RU" sz="2400" dirty="0"/>
              <a:t>рано курить, дабы доказать окружающим, что </a:t>
            </a:r>
            <a:r>
              <a:rPr lang="ru-RU" sz="2400" dirty="0" smtClean="0"/>
              <a:t>ты взрослый и тебе можно «все». </a:t>
            </a:r>
          </a:p>
          <a:p>
            <a:pPr indent="457200" algn="just"/>
            <a:r>
              <a:rPr lang="ru-RU" sz="2400" dirty="0" smtClean="0"/>
              <a:t>Из-за этого приобретается статус </a:t>
            </a:r>
            <a:r>
              <a:rPr lang="ru-RU" sz="2400" dirty="0"/>
              <a:t>активного курильщика именно с электронных сигарет, думая, что такой подвид сигарет абсолютно безопасен и безвреден.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40" y="4869160"/>
            <a:ext cx="1790328" cy="17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2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663808"/>
            <a:ext cx="38164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0">
                  <a:solidFill>
                    <a:srgbClr val="FFC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Физические последствия курения </a:t>
            </a:r>
            <a:r>
              <a:rPr lang="ru-RU" sz="2400" dirty="0" err="1" smtClean="0">
                <a:ln w="0">
                  <a:solidFill>
                    <a:srgbClr val="FFC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вейпа</a:t>
            </a:r>
            <a:r>
              <a:rPr lang="ru-RU" sz="2400" dirty="0" smtClean="0">
                <a:ln w="0">
                  <a:solidFill>
                    <a:srgbClr val="FFC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algn="ctr"/>
            <a:endParaRPr lang="ru-RU" sz="2400" dirty="0" smtClean="0">
              <a:ln w="0">
                <a:solidFill>
                  <a:srgbClr val="FFC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Остановка роста;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Головные боли;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Нарушение сна;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Ухудшение зрения, обоняния, слуха, вкусовых рецепторов;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Портятся зубы и приобретают характерный для курящих подростков желтоватый цвет, воспаляются десна.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1484784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0">
                  <a:solidFill>
                    <a:srgbClr val="FFC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Психологические последствия курения </a:t>
            </a:r>
            <a:r>
              <a:rPr lang="ru-RU" sz="2400" dirty="0" err="1" smtClean="0">
                <a:ln w="0">
                  <a:solidFill>
                    <a:srgbClr val="FFC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вейпа</a:t>
            </a:r>
            <a:r>
              <a:rPr lang="ru-RU" sz="2400" dirty="0" smtClean="0">
                <a:ln w="0">
                  <a:solidFill>
                    <a:srgbClr val="FFC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algn="ctr"/>
            <a:endParaRPr lang="ru-RU" sz="2400" dirty="0">
              <a:ln w="0">
                <a:solidFill>
                  <a:srgbClr val="FFC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Раздражительность;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Нарушается </a:t>
            </a:r>
            <a:r>
              <a:rPr lang="ru-RU" sz="2000" dirty="0"/>
              <a:t>нормальный режим отдыха и учёбы, т.к. </a:t>
            </a:r>
            <a:r>
              <a:rPr lang="ru-RU" sz="2000" dirty="0" smtClean="0"/>
              <a:t>ты постоянно задумываешься, </a:t>
            </a:r>
            <a:r>
              <a:rPr lang="ru-RU" sz="2000" dirty="0"/>
              <a:t>где </a:t>
            </a:r>
            <a:r>
              <a:rPr lang="ru-RU" sz="2000" dirty="0" smtClean="0"/>
              <a:t>тебе </a:t>
            </a:r>
            <a:r>
              <a:rPr lang="ru-RU" sz="2000" dirty="0"/>
              <a:t>в свободное время найти укромное место для курения от назойливых глаз ровесников и </a:t>
            </a:r>
            <a:r>
              <a:rPr lang="ru-RU" sz="2000" dirty="0" smtClean="0"/>
              <a:t>родителей;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Нарушается память.</a:t>
            </a:r>
          </a:p>
          <a:p>
            <a:pPr marL="457200" indent="-457200" algn="ctr">
              <a:buAutoNum type="arabicPeriod"/>
            </a:pPr>
            <a:endParaRPr lang="ru-RU" sz="2400" dirty="0" smtClean="0">
              <a:ln w="0">
                <a:solidFill>
                  <a:srgbClr val="FFC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71362"/>
            <a:ext cx="8208912" cy="8572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lt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Некоторые последствия: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6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433314"/>
          </a:xfr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Пример из жизненной ситуации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4186808" cy="1152128"/>
          </a:xfrm>
        </p:spPr>
        <p:txBody>
          <a:bodyPr>
            <a:noAutofit/>
          </a:bodyPr>
          <a:lstStyle/>
          <a:p>
            <a:pPr marL="64008" indent="457200" algn="just">
              <a:buNone/>
            </a:pPr>
            <a:r>
              <a:rPr lang="ru-RU" sz="2000" dirty="0" smtClean="0">
                <a:latin typeface="Bahnschrift" pitchFamily="34" charset="0"/>
              </a:rPr>
              <a:t>В Морозовской больнице спасли подростка, у которого стремительно развивалось опасное заболевание легких. Пока редкое для нашей страны. Всего неделя с </a:t>
            </a:r>
            <a:r>
              <a:rPr lang="ru-RU" sz="2000" dirty="0" err="1" smtClean="0">
                <a:latin typeface="Bahnschrift" pitchFamily="34" charset="0"/>
              </a:rPr>
              <a:t>вейпом</a:t>
            </a:r>
            <a:r>
              <a:rPr lang="ru-RU" sz="2000" dirty="0" smtClean="0">
                <a:latin typeface="Bahnschrift" pitchFamily="34" charset="0"/>
              </a:rPr>
              <a:t> — и можно оказаться в реанимации.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644008" y="2708920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36096" y="1988840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indent="457200" algn="just">
              <a:buNone/>
            </a:pPr>
            <a:r>
              <a:rPr lang="ru-RU" sz="2400" dirty="0">
                <a:latin typeface="Bahnschrift SemiBold" pitchFamily="34" charset="0"/>
              </a:rPr>
              <a:t>Это сегодня 17-летний Арсений может по команде сделать вдох-выдох. Еще месяц назад в реанимации, дышать он мог только с кислородной поддержкой</a:t>
            </a:r>
            <a:r>
              <a:rPr lang="ru-RU" sz="2400" dirty="0" smtClean="0">
                <a:latin typeface="Bahnschrift SemiBold" pitchFamily="34" charset="0"/>
              </a:rPr>
              <a:t>.</a:t>
            </a:r>
            <a:endParaRPr lang="ru-RU" sz="2400" dirty="0">
              <a:latin typeface="Bahnschrift SemiBold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4059943" cy="2283718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292080" y="5589240"/>
            <a:ext cx="108012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5" y="476672"/>
            <a:ext cx="85078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Bahnschrift SemiBold" pitchFamily="34" charset="0"/>
              </a:rPr>
              <a:t>«Был он в ужасном состоянии. Он самостоятельно не передвигался. Счет шел буквально на часы. Это </a:t>
            </a:r>
            <a:r>
              <a:rPr lang="ru-RU" sz="2400" dirty="0" smtClean="0">
                <a:latin typeface="Bahnschrift SemiBold" pitchFamily="34" charset="0"/>
              </a:rPr>
              <a:t>компьютерная томография </a:t>
            </a:r>
            <a:r>
              <a:rPr lang="ru-RU" sz="2400" dirty="0">
                <a:latin typeface="Bahnschrift SemiBold" pitchFamily="34" charset="0"/>
              </a:rPr>
              <a:t>Арсения, когда он только к нам поступил. Все, что кажется лишним, на самом деле лишнее. Все эти мелкие-мелкие белые точечки, все это результат поражения электронными сигаретами», — рассказывает врач-пульмонолог Морозовской больницы Валерия Елагина.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34" y="3789040"/>
            <a:ext cx="3935821" cy="293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низ 4"/>
          <p:cNvSpPr/>
          <p:nvPr/>
        </p:nvSpPr>
        <p:spPr>
          <a:xfrm>
            <a:off x="4397416" y="3154328"/>
            <a:ext cx="504056" cy="490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964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7763" y="620688"/>
            <a:ext cx="4546848" cy="2854670"/>
          </a:xfrm>
        </p:spPr>
        <p:txBody>
          <a:bodyPr>
            <a:noAutofit/>
          </a:bodyPr>
          <a:lstStyle/>
          <a:p>
            <a:pPr marL="64008" indent="457200" algn="just">
              <a:buNone/>
            </a:pPr>
            <a:r>
              <a:rPr lang="ru-RU" sz="2400" dirty="0" smtClean="0">
                <a:latin typeface="Bahnschrift" pitchFamily="34" charset="0"/>
              </a:rPr>
              <a:t>«Я вообще мало курил — не больше недели. Я просто начал кашлять. </a:t>
            </a:r>
            <a:r>
              <a:rPr lang="ru-RU" sz="2400" dirty="0">
                <a:latin typeface="Bahnschrift" pitchFamily="34" charset="0"/>
              </a:rPr>
              <a:t>П</a:t>
            </a:r>
            <a:r>
              <a:rPr lang="ru-RU" sz="2400" dirty="0" smtClean="0">
                <a:latin typeface="Bahnschrift" pitchFamily="34" charset="0"/>
              </a:rPr>
              <a:t>отом как-то стал замечать, что, когда делаю глубокий вдох, прям больно», — рассказывает </a:t>
            </a:r>
            <a:r>
              <a:rPr lang="ru-RU" sz="2400" dirty="0" smtClean="0">
                <a:latin typeface="Bahnschrift" pitchFamily="34" charset="0"/>
              </a:rPr>
              <a:t>Арсений</a:t>
            </a:r>
            <a:r>
              <a:rPr lang="ru-RU" sz="2400" dirty="0" smtClean="0">
                <a:latin typeface="Bahnschrift" pitchFamily="34" charset="0"/>
              </a:rPr>
              <a:t>.</a:t>
            </a:r>
          </a:p>
          <a:p>
            <a:pPr marL="64008" indent="0">
              <a:buNone/>
            </a:pPr>
            <a:endParaRPr lang="ru-RU" sz="2000" dirty="0">
              <a:latin typeface="Bahnschrift" pitchFamily="34" charset="0"/>
            </a:endParaRPr>
          </a:p>
          <a:p>
            <a:pPr marL="64008" indent="0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7032"/>
            <a:ext cx="4267974" cy="284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60032" y="3886641"/>
            <a:ext cx="41004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Bahnschrift" pitchFamily="34" charset="0"/>
              </a:rPr>
              <a:t>Вейп</a:t>
            </a:r>
            <a:r>
              <a:rPr lang="ru-RU" sz="2400" dirty="0">
                <a:latin typeface="Bahnschrift" pitchFamily="34" charset="0"/>
              </a:rPr>
              <a:t>-синдром, как его называют врачи, развился молниеносно. Началась одышка, поднялась температура. Легкие буквально сгорали с каждой затяжкой.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82024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Запреты на использование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вейпов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457200" algn="just">
              <a:buNone/>
            </a:pPr>
            <a:r>
              <a:rPr lang="ru-RU" sz="2800" b="1" dirty="0" smtClean="0">
                <a:latin typeface="Bahnschrift SemiBold" pitchFamily="34" charset="0"/>
                <a:cs typeface="Times New Roman" panose="02020603050405020304" pitchFamily="18" charset="0"/>
              </a:rPr>
              <a:t>Некоторые страны уже давно отказались от электронных испарителей. Реклама и продажа </a:t>
            </a:r>
            <a:r>
              <a:rPr lang="ru-RU" sz="2800" b="1" dirty="0" err="1" smtClean="0">
                <a:latin typeface="Bahnschrift SemiBold" pitchFamily="34" charset="0"/>
                <a:cs typeface="Times New Roman" panose="02020603050405020304" pitchFamily="18" charset="0"/>
              </a:rPr>
              <a:t>вейпов</a:t>
            </a:r>
            <a:r>
              <a:rPr lang="ru-RU" sz="2800" b="1" dirty="0" smtClean="0">
                <a:latin typeface="Bahnschrift SemiBold" pitchFamily="34" charset="0"/>
                <a:cs typeface="Times New Roman" panose="02020603050405020304" pitchFamily="18" charset="0"/>
              </a:rPr>
              <a:t> попала под запрет в Бразилии, Канаде, Дании, Турции, Италии и некоторых других странах.</a:t>
            </a:r>
            <a:endParaRPr lang="ru-RU" sz="2800" dirty="0" smtClean="0">
              <a:latin typeface="Bahnschrift SemiBold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s://static.magcity74.ru/uploads/postphoto/6/9/1/69123-1148.jpg?59gg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4896" y="4104428"/>
            <a:ext cx="4014208" cy="2566662"/>
          </a:xfrm>
          <a:prstGeom prst="ellipse">
            <a:avLst/>
          </a:prstGeom>
          <a:ln w="161925" cap="rnd">
            <a:solidFill>
              <a:schemeClr val="bg1">
                <a:lumMod val="95000"/>
                <a:lumOff val="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608512" cy="37856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latin typeface="+mj-lt"/>
              </a:rPr>
              <a:t>Действует Федеральный закон от 31.07.2020 № 303-ФЗ «О внесении изменений в отдельные законодательные акты Российской Федерации по вопросу охраны здоровья граждан от последствий </a:t>
            </a:r>
            <a:r>
              <a:rPr lang="ru-RU" sz="2400" dirty="0" smtClean="0">
                <a:latin typeface="+mj-lt"/>
              </a:rPr>
              <a:t>потребления </a:t>
            </a:r>
            <a:r>
              <a:rPr lang="ru-RU" sz="2400" dirty="0" err="1" smtClean="0">
                <a:latin typeface="+mj-lt"/>
              </a:rPr>
              <a:t>никотинсодержащей</a:t>
            </a:r>
            <a:r>
              <a:rPr lang="ru-RU" sz="2400" dirty="0" smtClean="0">
                <a:latin typeface="+mj-lt"/>
              </a:rPr>
              <a:t> продукции». </a:t>
            </a:r>
            <a:endParaRPr lang="ru-RU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3933056"/>
            <a:ext cx="4119037" cy="283154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ТЕПЕРЬ С 2020 Г. И НА ТЕРРИТОРИИ РФ ЗАПРЕЩЕНО </a:t>
            </a:r>
            <a:r>
              <a:rPr lang="ru-RU" sz="3200" dirty="0"/>
              <a:t>УПОТРЕБЛЕНИЕ </a:t>
            </a:r>
            <a:r>
              <a:rPr lang="ru-RU" sz="3200" dirty="0" smtClean="0"/>
              <a:t>ВЕЙПОВ</a:t>
            </a:r>
            <a:endParaRPr lang="ru-RU" sz="32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87" y="620688"/>
            <a:ext cx="383971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50012"/>
            <a:ext cx="3619501" cy="2414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423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399032"/>
          </a:xfr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Юридическая ответственность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6832"/>
            <a:ext cx="3672408" cy="23042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520" y="4730351"/>
            <a:ext cx="856895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Статья 6.24 КоАП РФ «Нарушение установленного федеральным законом запрета курения табака, потребления </a:t>
            </a:r>
            <a:r>
              <a:rPr lang="ru-RU" sz="2400" dirty="0" err="1" smtClean="0"/>
              <a:t>никотиносодержащей</a:t>
            </a:r>
            <a:r>
              <a:rPr lang="ru-RU" sz="2400" dirty="0" smtClean="0"/>
              <a:t> продукции или использования кальянов на отдельных территориях, в помещения и на объектах».</a:t>
            </a:r>
            <a:endParaRPr lang="ru-RU" sz="2400" dirty="0"/>
          </a:p>
        </p:txBody>
      </p:sp>
      <p:cxnSp>
        <p:nvCxnSpPr>
          <p:cNvPr id="16" name="Прямая соединительная линия 15"/>
          <p:cNvCxnSpPr>
            <a:stCxn id="13" idx="1"/>
          </p:cNvCxnSpPr>
          <p:nvPr/>
        </p:nvCxnSpPr>
        <p:spPr>
          <a:xfrm flipH="1">
            <a:off x="1547664" y="3068960"/>
            <a:ext cx="115212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547664" y="3068960"/>
            <a:ext cx="0" cy="1440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Таким образом, ТЫ можешь быть привлечен к административной ответственности и обязан </a:t>
            </a:r>
            <a:r>
              <a:rPr lang="ru-RU" sz="3200" smtClean="0"/>
              <a:t>будешь понести наказание</a:t>
            </a:r>
            <a:r>
              <a:rPr lang="ru-RU" sz="3200" dirty="0" smtClean="0"/>
              <a:t>, в виде:</a:t>
            </a:r>
          </a:p>
          <a:p>
            <a:pPr algn="ctr"/>
            <a:endParaRPr lang="ru-RU" sz="32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563888" y="2636912"/>
            <a:ext cx="2016224" cy="115212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3933056"/>
            <a:ext cx="7488832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ШТРАФА ВПЛОТЬ ДО 3 ТЫСЯЧ РУБЛЕЙ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714403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А те лица, кто продал ТЕБЕ </a:t>
            </a:r>
            <a:r>
              <a:rPr lang="ru-RU" sz="2800" dirty="0" err="1" smtClean="0"/>
              <a:t>вейп</a:t>
            </a:r>
            <a:r>
              <a:rPr lang="ru-RU" sz="2800" dirty="0" smtClean="0"/>
              <a:t> могут быть оштрафованы на сумму: 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95836" y="5926637"/>
            <a:ext cx="3240360" cy="860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 100 ТЫСЯЧ РУБЛЕЙ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436096" y="5301208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617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136904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ПОМНИ!</a:t>
            </a:r>
            <a:r>
              <a:rPr lang="ru-RU" sz="2400" dirty="0" smtClean="0"/>
              <a:t> Статья 12 Федерального закона «</a:t>
            </a:r>
            <a:r>
              <a:rPr lang="ru-RU" sz="2400" dirty="0"/>
              <a:t>Об охране здоровья граждан от воздействия окружающего табачного дыма, последствий потребления табака или потребления </a:t>
            </a:r>
            <a:r>
              <a:rPr lang="ru-RU" sz="2400" dirty="0" err="1"/>
              <a:t>никотинсодержащей</a:t>
            </a:r>
            <a:r>
              <a:rPr lang="ru-RU" sz="2400" dirty="0"/>
              <a:t> продукции» 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устанавливает однозначный запрет на курение «</a:t>
            </a:r>
            <a:r>
              <a:rPr lang="ru-RU" sz="2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вейпов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» на территории 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школ.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3429000"/>
            <a:ext cx="381642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ШТРАФ</a:t>
            </a:r>
            <a:endParaRPr lang="ru-RU" sz="4000" dirty="0"/>
          </a:p>
        </p:txBody>
      </p:sp>
      <p:cxnSp>
        <p:nvCxnSpPr>
          <p:cNvPr id="11" name="Прямая со стрелкой 10"/>
          <p:cNvCxnSpPr>
            <a:stCxn id="9" idx="2"/>
          </p:cNvCxnSpPr>
          <p:nvPr/>
        </p:nvCxnSpPr>
        <p:spPr>
          <a:xfrm flipH="1">
            <a:off x="3707904" y="4136886"/>
            <a:ext cx="900100" cy="444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77009" y="4136886"/>
            <a:ext cx="939107" cy="51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39552" y="4797152"/>
            <a:ext cx="3618402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 500 руб.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07133" y="4800257"/>
            <a:ext cx="3618402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 1000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85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6" y="0"/>
            <a:ext cx="91744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НО! </a:t>
            </a:r>
            <a:r>
              <a:rPr lang="ru-RU" sz="2400" dirty="0" smtClean="0"/>
              <a:t>Не нужно думать, что, получив штраф это что-то безобидное и относиться к этому легкомысленно.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1732" y="2996952"/>
            <a:ext cx="86527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/>
              <a:t>Для начала не забывай, что правонарушение – это не какой-то хороший поступок, где ты спас человека или перевел бабушку через дорогу. Это, прежде всего, НАКАЗАНИЕ, за неправомерное поведение, </a:t>
            </a:r>
            <a:r>
              <a:rPr lang="ru-RU" sz="2000" dirty="0"/>
              <a:t> противоречащее требованиям правовых </a:t>
            </a:r>
            <a:r>
              <a:rPr lang="ru-RU" sz="2000" dirty="0" smtClean="0"/>
              <a:t>норм.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580" y="469237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большинстве случаев штраф перерастает в более серьезные последствия, например: 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3816424" cy="260789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4031940" y="5526840"/>
            <a:ext cx="756084" cy="73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503" y="5805264"/>
            <a:ext cx="4709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Неоднократное правонарушение, влечет к более строгому виду наказания</a:t>
            </a:r>
            <a:endParaRPr lang="ru-RU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849460" y="5523372"/>
            <a:ext cx="747700" cy="188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4048" y="594928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Запрет, на некоторые виды государственной службы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052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260648"/>
            <a:ext cx="468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Более того, за то, что ТЫ употребляешь </a:t>
            </a:r>
            <a:r>
              <a:rPr lang="ru-RU" sz="2800" dirty="0" err="1" smtClean="0"/>
              <a:t>вейп</a:t>
            </a:r>
            <a:r>
              <a:rPr lang="ru-RU" sz="2800" dirty="0" smtClean="0"/>
              <a:t> к ответственности могут быть привлечены и твои родители.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5921"/>
            <a:ext cx="4104456" cy="24482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314096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latin typeface="-apple-system"/>
              </a:rPr>
              <a:t>КоАП РФ Статья 5.35.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-apple-system"/>
              </a:rPr>
              <a:t>«Неисполнение </a:t>
            </a:r>
            <a:r>
              <a:rPr lang="ru-RU" sz="2400" dirty="0">
                <a:ln>
                  <a:solidFill>
                    <a:schemeClr val="tx1"/>
                  </a:solidFill>
                </a:ln>
                <a:latin typeface="-apple-system"/>
              </a:rPr>
              <a:t>родителями или иными законными представителями несовершеннолетних обязанностей по содержанию и воспитанию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-apple-system"/>
              </a:rPr>
              <a:t>несовершеннолетних» </a:t>
            </a:r>
            <a:r>
              <a:rPr lang="ru-RU" sz="2400" dirty="0">
                <a:ln>
                  <a:solidFill>
                    <a:schemeClr val="tx1"/>
                  </a:solidFill>
                </a:ln>
                <a:latin typeface="-apple-system"/>
              </a:rPr>
              <a:t>влечет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-apple-system"/>
              </a:rPr>
              <a:t>наказание</a:t>
            </a:r>
            <a:r>
              <a:rPr lang="ru-RU" dirty="0">
                <a:ln>
                  <a:solidFill>
                    <a:schemeClr val="tx1"/>
                  </a:solidFill>
                </a:ln>
                <a:latin typeface="-apple-system"/>
              </a:rPr>
              <a:t>:</a:t>
            </a:r>
            <a:endParaRPr lang="ru-RU" dirty="0" smtClean="0">
              <a:ln>
                <a:solidFill>
                  <a:schemeClr val="tx1"/>
                </a:solidFill>
              </a:ln>
              <a:latin typeface="-apple-system"/>
            </a:endParaRPr>
          </a:p>
        </p:txBody>
      </p:sp>
      <p:cxnSp>
        <p:nvCxnSpPr>
          <p:cNvPr id="10" name="Прямая со стрелкой 9"/>
          <p:cNvCxnSpPr>
            <a:stCxn id="7" idx="2"/>
          </p:cNvCxnSpPr>
          <p:nvPr/>
        </p:nvCxnSpPr>
        <p:spPr>
          <a:xfrm flipH="1">
            <a:off x="3347864" y="5079960"/>
            <a:ext cx="1224136" cy="221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</p:cNvCxnSpPr>
          <p:nvPr/>
        </p:nvCxnSpPr>
        <p:spPr>
          <a:xfrm>
            <a:off x="4572000" y="5079960"/>
            <a:ext cx="1080120" cy="221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500" y="507996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наложения </a:t>
            </a:r>
            <a:r>
              <a:rPr lang="ru-RU" sz="2400" dirty="0"/>
              <a:t>административного штрафа в размере до пяти тысяч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092" y="5289513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административный арест на срок до пяти суток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86919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9108504" cy="6240518"/>
          </a:xfrm>
        </p:spPr>
        <p:txBody>
          <a:bodyPr>
            <a:normAutofit/>
          </a:bodyPr>
          <a:lstStyle/>
          <a:p>
            <a:pPr marL="64008" indent="457200" algn="just">
              <a:buNone/>
            </a:pPr>
            <a:r>
              <a:rPr lang="ru-RU" sz="2400" dirty="0" smtClean="0">
                <a:latin typeface="Bahnschrift SemiBold" pitchFamily="34" charset="0"/>
              </a:rPr>
              <a:t>Презентация подготовлена в рамках работы Центра правового просвещения и профессиональной адаптации студентов ВСГУТУ.</a:t>
            </a:r>
          </a:p>
          <a:p>
            <a:pPr marL="64008" indent="457200" algn="just">
              <a:buNone/>
            </a:pPr>
            <a:endParaRPr lang="ru-RU" sz="2400" dirty="0" smtClean="0">
              <a:latin typeface="Bahnschrift SemiBold" pitchFamily="34" charset="0"/>
            </a:endParaRPr>
          </a:p>
          <a:p>
            <a:pPr marL="64008" indent="457200" algn="just">
              <a:buNone/>
            </a:pPr>
            <a:r>
              <a:rPr lang="ru-RU" sz="2400" dirty="0" smtClean="0">
                <a:latin typeface="Bahnschrift SemiBold" pitchFamily="34" charset="0"/>
              </a:rPr>
              <a:t>Руководитель </a:t>
            </a:r>
            <a:r>
              <a:rPr lang="ru-RU" sz="2400" dirty="0">
                <a:latin typeface="Bahnschrift SemiBold" pitchFamily="34" charset="0"/>
              </a:rPr>
              <a:t>Ц</a:t>
            </a:r>
            <a:r>
              <a:rPr lang="ru-RU" sz="2400" dirty="0" smtClean="0">
                <a:latin typeface="Bahnschrift SemiBold" pitchFamily="34" charset="0"/>
              </a:rPr>
              <a:t>ентра: </a:t>
            </a:r>
            <a:r>
              <a:rPr lang="ru-RU" sz="2400" dirty="0" err="1" smtClean="0">
                <a:latin typeface="Bahnschrift SemiBold" pitchFamily="34" charset="0"/>
              </a:rPr>
              <a:t>д.ю.н</a:t>
            </a:r>
            <a:r>
              <a:rPr lang="ru-RU" sz="2400" dirty="0" smtClean="0">
                <a:latin typeface="Bahnschrift SemiBold" pitchFamily="34" charset="0"/>
              </a:rPr>
              <a:t>.</a:t>
            </a:r>
            <a:r>
              <a:rPr lang="en-US" sz="2400" dirty="0" smtClean="0">
                <a:latin typeface="Bahnschrift SemiBold" pitchFamily="34" charset="0"/>
              </a:rPr>
              <a:t>,</a:t>
            </a:r>
            <a:r>
              <a:rPr lang="ru-RU" sz="2400" dirty="0" smtClean="0">
                <a:latin typeface="Bahnschrift SemiBold" pitchFamily="34" charset="0"/>
              </a:rPr>
              <a:t> доцент Е.И. Попова.</a:t>
            </a:r>
          </a:p>
          <a:p>
            <a:pPr marL="64008" indent="457200" algn="just">
              <a:buNone/>
            </a:pPr>
            <a:endParaRPr lang="ru-RU" sz="2400" dirty="0" smtClean="0">
              <a:latin typeface="Bahnschrift SemiBold" pitchFamily="34" charset="0"/>
            </a:endParaRPr>
          </a:p>
          <a:p>
            <a:pPr marL="64008" indent="457200" algn="just">
              <a:buNone/>
            </a:pPr>
            <a:r>
              <a:rPr lang="ru-RU" sz="2400" dirty="0" smtClean="0">
                <a:latin typeface="Bahnschrift SemiBold" pitchFamily="34" charset="0"/>
              </a:rPr>
              <a:t>Материал подготовлен по состоянию на 01.12.2021 г.</a:t>
            </a:r>
            <a:endParaRPr lang="ru-RU" sz="2400" dirty="0">
              <a:latin typeface="Bahnschrift SemiBol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6672"/>
            <a:ext cx="144016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967288" y="4176713"/>
            <a:ext cx="3903662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22275" y="-2663825"/>
            <a:ext cx="8002588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rbel" panose="020B0503020204020204" pitchFamily="34" charset="0"/>
                <a:ea typeface="Microsoft YaHei" panose="020B0503020204020204" pitchFamily="34" charset="-122"/>
              </a:rPr>
              <a:t>СПАСИБО ЗА ВНИМАНИЕ!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800225"/>
            <a:ext cx="394017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390900" y="4608513"/>
            <a:ext cx="5608638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</a:rPr>
              <a:t>Авторы-составители:</a:t>
            </a:r>
          </a:p>
          <a:p>
            <a:pPr algn="r">
              <a:buClrTx/>
              <a:buFontTx/>
              <a:buNone/>
            </a:pPr>
            <a:endParaRPr lang="ru-RU" altLang="ru-RU" b="1" dirty="0">
              <a:solidFill>
                <a:schemeClr val="tx1"/>
              </a:solidFill>
            </a:endParaRPr>
          </a:p>
          <a:p>
            <a:pPr algn="r">
              <a:buClr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</a:rPr>
              <a:t>Студенты ВСГУТУ юридического </a:t>
            </a:r>
            <a:r>
              <a:rPr lang="ru-RU" altLang="ru-RU" b="1" dirty="0" smtClean="0">
                <a:solidFill>
                  <a:schemeClr val="tx1"/>
                </a:solidFill>
              </a:rPr>
              <a:t>факультета</a:t>
            </a:r>
          </a:p>
          <a:p>
            <a:pPr algn="r"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Первая Кристина Олеговна</a:t>
            </a:r>
          </a:p>
          <a:p>
            <a:pPr algn="r"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Иванова Анна Алексеевна</a:t>
            </a:r>
            <a:endParaRPr lang="ru-RU" alt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79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Понятие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вейпа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вейпинга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4320480" cy="4572000"/>
          </a:xfrm>
        </p:spPr>
        <p:txBody>
          <a:bodyPr>
            <a:normAutofit fontScale="85000" lnSpcReduction="20000"/>
          </a:bodyPr>
          <a:lstStyle/>
          <a:p>
            <a:pPr marL="64008" indent="457200" algn="just" fontAlgn="t">
              <a:buNone/>
            </a:pPr>
            <a:r>
              <a:rPr lang="ru-RU" sz="3200" dirty="0" smtClean="0">
                <a:latin typeface="Bahnschrift SemiBold" pitchFamily="34" charset="0"/>
                <a:cs typeface="Times New Roman" panose="02020603050405020304" pitchFamily="18" charset="0"/>
              </a:rPr>
              <a:t>Слово английского происхождения «</a:t>
            </a:r>
            <a:r>
              <a:rPr lang="ru-RU" sz="3200" dirty="0" err="1" smtClean="0">
                <a:latin typeface="Bahnschrift SemiBold" pitchFamily="34" charset="0"/>
                <a:cs typeface="Times New Roman" panose="02020603050405020304" pitchFamily="18" charset="0"/>
              </a:rPr>
              <a:t>vape</a:t>
            </a:r>
            <a:r>
              <a:rPr lang="ru-RU" sz="3200" dirty="0" smtClean="0">
                <a:latin typeface="Bahnschrift SemiBold" pitchFamily="34" charset="0"/>
                <a:cs typeface="Times New Roman" panose="02020603050405020304" pitchFamily="18" charset="0"/>
              </a:rPr>
              <a:t>» не имеет строгой трактовки, поскольку является производным от «</a:t>
            </a:r>
            <a:r>
              <a:rPr lang="ru-RU" sz="3200" dirty="0" err="1" smtClean="0">
                <a:latin typeface="Bahnschrift SemiBold" pitchFamily="34" charset="0"/>
                <a:cs typeface="Times New Roman" panose="02020603050405020304" pitchFamily="18" charset="0"/>
              </a:rPr>
              <a:t>vapour</a:t>
            </a:r>
            <a:r>
              <a:rPr lang="ru-RU" sz="3200" dirty="0" smtClean="0">
                <a:latin typeface="Bahnschrift SemiBold" pitchFamily="34" charset="0"/>
                <a:cs typeface="Times New Roman" panose="02020603050405020304" pitchFamily="18" charset="0"/>
              </a:rPr>
              <a:t>», что означает пар. Наиболее известный перевод звучит как: это процесс вдыхания и выдыхания пара, производимого электронной сигаретой или схожим устройством.</a:t>
            </a:r>
          </a:p>
          <a:p>
            <a:pPr marL="64008" indent="0" fontAlgn="t">
              <a:buNone/>
            </a:pPr>
            <a:endParaRPr lang="ru-RU" sz="3200" dirty="0">
              <a:latin typeface="Bahnschrift SemiBold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433518" cy="3440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92080" y="5229200"/>
            <a:ext cx="345638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Создатель электронной сигареты </a:t>
            </a:r>
          </a:p>
          <a:p>
            <a:pPr algn="ctr"/>
            <a:r>
              <a:rPr lang="ru-RU" sz="2000" b="1" dirty="0" smtClean="0"/>
              <a:t>китайский ученый – фармацевт Хон </a:t>
            </a:r>
            <a:r>
              <a:rPr lang="ru-RU" sz="2000" b="1" dirty="0"/>
              <a:t>Лик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Особенности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лектронных сигарет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338280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Bahnschrift" pitchFamily="34" charset="0"/>
              </a:rPr>
              <a:t>Электронная сигарета — альтернатива обычному табаку, главным преимуществом курения которой (в основном это преимущество для окружающих) является отсутствие едкого дыма и угарного газа.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5301208"/>
            <a:ext cx="8928992" cy="147732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ahnschrift" pitchFamily="34" charset="0"/>
              </a:rPr>
              <a:t>Запомни правило: </a:t>
            </a:r>
            <a:r>
              <a:rPr lang="ru-RU" sz="2400" dirty="0">
                <a:latin typeface="Bahnschrift" pitchFamily="34" charset="0"/>
              </a:rPr>
              <a:t>«меняя обычный табак на умное устройство, ты не избавляешься от никотинового рабства, все так же позволяя сигарете управлять своей </a:t>
            </a:r>
            <a:r>
              <a:rPr lang="ru-RU" sz="2400" dirty="0" smtClean="0">
                <a:latin typeface="Bahnschrift" pitchFamily="34" charset="0"/>
              </a:rPr>
              <a:t>жизнью»</a:t>
            </a:r>
            <a:r>
              <a:rPr lang="ru-RU" sz="2400" dirty="0" smtClean="0">
                <a:latin typeface="Bahnschrift SemiBold" pitchFamily="34" charset="0"/>
              </a:rPr>
              <a:t>.</a:t>
            </a:r>
            <a:endParaRPr lang="ru-RU" sz="2400" dirty="0">
              <a:latin typeface="Bahnschrift SemiBold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07034"/>
            <a:ext cx="5400600" cy="18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403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История электронных сигарет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Bahnschrift" pitchFamily="34" charset="0"/>
              </a:rPr>
              <a:t>Вопреки всеобщему мнению, что </a:t>
            </a:r>
            <a:r>
              <a:rPr lang="ru-RU" sz="2000" dirty="0" err="1" smtClean="0">
                <a:latin typeface="Bahnschrift" pitchFamily="34" charset="0"/>
              </a:rPr>
              <a:t>вейпинг</a:t>
            </a:r>
            <a:r>
              <a:rPr lang="ru-RU" sz="2000" dirty="0" smtClean="0">
                <a:latin typeface="Bahnschrift" pitchFamily="34" charset="0"/>
              </a:rPr>
              <a:t> это что-то новое и молодое, стоит сказать, что первое право на электронную сигарету было заявлено в 1927 году, а первая «</a:t>
            </a:r>
            <a:r>
              <a:rPr lang="ru-RU" sz="2000" b="1" dirty="0" smtClean="0">
                <a:latin typeface="Bahnschrift" pitchFamily="34" charset="0"/>
              </a:rPr>
              <a:t>бездымная сигарета</a:t>
            </a:r>
            <a:r>
              <a:rPr lang="ru-RU" sz="2000" dirty="0" smtClean="0">
                <a:latin typeface="Bahnschrift" pitchFamily="34" charset="0"/>
              </a:rPr>
              <a:t>», как ее тогда называли, в 1963 году. На тот момент эти «девайсы» выглядели совсем иначе и были внушительных размеров, которые нельзя было просто положить в карман и взять с собой на работу.</a:t>
            </a:r>
            <a:endParaRPr lang="ru-RU" sz="2000" dirty="0">
              <a:latin typeface="Bahnschrift" pitchFamily="34" charset="0"/>
            </a:endParaRPr>
          </a:p>
        </p:txBody>
      </p:sp>
      <p:pic>
        <p:nvPicPr>
          <p:cNvPr id="1026" name="Picture 2" descr="https://sun9-32.userapi.com/impf/c845420/v845420357/1bedcf/GiM6se0Si5U.jpg?size=826x501&amp;quality=96&amp;sign=6a428b5931b2bc9cce80fdc5b05e36b2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256"/>
            <a:ext cx="3714776" cy="2357454"/>
          </a:xfrm>
          <a:prstGeom prst="rect">
            <a:avLst/>
          </a:prstGeom>
          <a:noFill/>
        </p:spPr>
      </p:pic>
      <p:pic>
        <p:nvPicPr>
          <p:cNvPr id="1028" name="Picture 4" descr="https://sun9-74.userapi.com/impf/c845420/v845420357/1bedd8/Jrr3RO_lTw4.jpg?size=1044x735&amp;quality=96&amp;sign=24c9f3a4ee3255000b4648a6e30be31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286256"/>
            <a:ext cx="422909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Вред от курения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вейпа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64008" indent="0" fontAlgn="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fontAlgn="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Одышка, кашель и боль в горле. Данные симптомы связаны с присутствием в большинстве устройств компонента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пропиленгликоля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fontAlgn="t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fontAlgn="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fontAlgn="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Сухость в горле, потливость и рвотные рефлексы. Состояние такого рода связывают с аллергической реакцией на составляющие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паропреобразователя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000232" y="1785926"/>
            <a:ext cx="92869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929322" y="1785926"/>
            <a:ext cx="85725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24471"/>
            <a:ext cx="2609850" cy="2609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98879"/>
            <a:ext cx="3547886" cy="199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00063" y="500063"/>
            <a:ext cx="8229600" cy="4572000"/>
          </a:xfrm>
        </p:spPr>
        <p:txBody>
          <a:bodyPr>
            <a:normAutofit fontScale="70000" lnSpcReduction="20000"/>
          </a:bodyPr>
          <a:lstStyle/>
          <a:p>
            <a:pPr algn="just" fontAlgn="t"/>
            <a:r>
              <a:rPr lang="ru-RU" sz="3200" dirty="0" smtClean="0">
                <a:latin typeface="Bahnschrift" pitchFamily="34" charset="0"/>
                <a:cs typeface="Times New Roman" panose="02020603050405020304" pitchFamily="18" charset="0"/>
              </a:rPr>
              <a:t>Нестабильное сердцебиение. Вызывается симптом активным использованием сигареты или неправильно выбранной жесткости подачи пара. </a:t>
            </a:r>
          </a:p>
          <a:p>
            <a:pPr algn="just" fontAlgn="t"/>
            <a:endParaRPr lang="ru-RU" sz="3200" dirty="0" smtClean="0">
              <a:latin typeface="Bahnschrift" pitchFamily="34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3200" dirty="0" smtClean="0">
                <a:latin typeface="Bahnschrift" pitchFamily="34" charset="0"/>
                <a:cs typeface="Times New Roman" panose="02020603050405020304" pitchFamily="18" charset="0"/>
              </a:rPr>
              <a:t>Астматические приступы. Если учитывать небольшой возраст курильщика, то его легкие просто не готовы к нагрузке от вдыхаемого пара. Приступ астмы – удушье, нехватка воздуха для вдоха или недостаточность сил для выдоха, связанное с сужением сосудов и спазмом в бронхах.</a:t>
            </a:r>
          </a:p>
          <a:p>
            <a:pPr marL="64008" indent="0" algn="just" fontAlgn="t">
              <a:buNone/>
            </a:pPr>
            <a:endParaRPr lang="ru-RU" sz="3200" dirty="0" smtClean="0">
              <a:latin typeface="Bahnschrift" pitchFamily="34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3200" dirty="0" smtClean="0">
                <a:latin typeface="Bahnschrift" pitchFamily="34" charset="0"/>
                <a:cs typeface="Times New Roman" panose="02020603050405020304" pitchFamily="18" charset="0"/>
              </a:rPr>
              <a:t>Главной, и самой страшной, опасностью от использования электронной сигареты подростками является, толчок к развитию онкологии</a:t>
            </a:r>
            <a:endParaRPr lang="ru-RU" sz="3200" dirty="0" smtClean="0">
              <a:latin typeface="Bahnschrift" pitchFamily="34" charset="0"/>
            </a:endParaRPr>
          </a:p>
          <a:p>
            <a:endParaRPr lang="ru-RU" dirty="0"/>
          </a:p>
        </p:txBody>
      </p:sp>
      <p:pic>
        <p:nvPicPr>
          <p:cNvPr id="22532" name="Picture 4" descr="https://fb.ru/misc/i/gallery/47518/2353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72074"/>
            <a:ext cx="192882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6" descr="https://thumbs.dreamstime.com/z/%D0%BF%D0%BE%D0%B6%D0%B8%D0%BB%D0%B0%D1%8F-%D0%B6%D0%B5%D0%BD%D1%89%D0%B8%D0%BD%D0%B0-%D0%BE%D0%B3%D1%80%D0%B0%D0%BD%D0%B8%D1%87%D0%B8%D0%B2%D0%B0%D1%8F-%D0%B8-%D0%B4%D0%B5%D1%80%D0%B6%D0%B0-%D0%B1%D1%80%D1%8B%D0%B7%D0%B3-%D0%B0%D1%81%D1%82%D0%BC%D1%8B-1002348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143512"/>
            <a:ext cx="3857652" cy="1500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1022</Words>
  <Application>Microsoft Office PowerPoint</Application>
  <PresentationFormat>Экран (4:3)</PresentationFormat>
  <Paragraphs>93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Microsoft YaHei</vt:lpstr>
      <vt:lpstr>-apple-system</vt:lpstr>
      <vt:lpstr>Arial</vt:lpstr>
      <vt:lpstr>Bahnschrift</vt:lpstr>
      <vt:lpstr>Bahnschrift SemiBold</vt:lpstr>
      <vt:lpstr>Calibri</vt:lpstr>
      <vt:lpstr>Century Gothic</vt:lpstr>
      <vt:lpstr>Corbel</vt:lpstr>
      <vt:lpstr>Tahoma</vt:lpstr>
      <vt:lpstr>Times New Roman</vt:lpstr>
      <vt:lpstr>Verdana</vt:lpstr>
      <vt:lpstr>Wingdings 2</vt:lpstr>
      <vt:lpstr>Яркая</vt:lpstr>
      <vt:lpstr>Презентация PowerPoint</vt:lpstr>
      <vt:lpstr>Презентация PowerPoint</vt:lpstr>
      <vt:lpstr>Понятие вейпа и вейпинга</vt:lpstr>
      <vt:lpstr>Особенности электронных сигарет</vt:lpstr>
      <vt:lpstr>Презентация PowerPoint</vt:lpstr>
      <vt:lpstr>История электронных сигарет</vt:lpstr>
      <vt:lpstr>Презентация PowerPoint</vt:lpstr>
      <vt:lpstr>Вред от курения вейпа</vt:lpstr>
      <vt:lpstr>Презентация PowerPoint</vt:lpstr>
      <vt:lpstr>Презентация PowerPoint</vt:lpstr>
      <vt:lpstr>Презентация PowerPoint</vt:lpstr>
      <vt:lpstr>Пример из жизненной ситуации</vt:lpstr>
      <vt:lpstr>Презентация PowerPoint</vt:lpstr>
      <vt:lpstr>Презентация PowerPoint</vt:lpstr>
      <vt:lpstr>Запреты на использование вейпов</vt:lpstr>
      <vt:lpstr>Презентация PowerPoint</vt:lpstr>
      <vt:lpstr>Юридическая ответственность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«Вейпинг и курение Вред курения электронных сигарет»</dc:title>
  <dc:creator>Пользователь Windows</dc:creator>
  <cp:lastModifiedBy>RePack by Diakov</cp:lastModifiedBy>
  <cp:revision>45</cp:revision>
  <dcterms:created xsi:type="dcterms:W3CDTF">2021-11-28T16:48:38Z</dcterms:created>
  <dcterms:modified xsi:type="dcterms:W3CDTF">2022-01-29T13:26:51Z</dcterms:modified>
</cp:coreProperties>
</file>